
<file path=[Content_Types].xml><?xml version="1.0" encoding="utf-8"?>
<Types xmlns="http://schemas.openxmlformats.org/package/2006/content-types">
  <Default Extension="jpeg" ContentType="image/jpeg"/>
  <Default Extension="JPG" ContentType="image/.jpg"/>
  <Default Extension="bin" ContentType="application/vnd.openxmlformats-officedocument.oleObjec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3"/>
    <p:sldMasterId id="2147483657" r:id="rId4"/>
  </p:sldMasterIdLst>
  <p:notesMasterIdLst>
    <p:notesMasterId r:id="rId6"/>
  </p:notesMasterIdLst>
  <p:sldIdLst>
    <p:sldId id="608" r:id="rId5"/>
    <p:sldId id="478" r:id="rId7"/>
    <p:sldId id="479" r:id="rId8"/>
    <p:sldId id="483" r:id="rId9"/>
    <p:sldId id="513" r:id="rId10"/>
    <p:sldId id="484" r:id="rId11"/>
    <p:sldId id="485" r:id="rId12"/>
    <p:sldId id="486" r:id="rId13"/>
    <p:sldId id="634" r:id="rId14"/>
    <p:sldId id="487" r:id="rId15"/>
    <p:sldId id="488" r:id="rId16"/>
    <p:sldId id="636" r:id="rId17"/>
    <p:sldId id="544" r:id="rId18"/>
    <p:sldId id="515" r:id="rId19"/>
    <p:sldId id="546" r:id="rId20"/>
    <p:sldId id="655" r:id="rId21"/>
    <p:sldId id="547" r:id="rId22"/>
    <p:sldId id="548" r:id="rId23"/>
    <p:sldId id="549" r:id="rId24"/>
    <p:sldId id="550" r:id="rId25"/>
    <p:sldId id="579" r:id="rId26"/>
    <p:sldId id="551" r:id="rId27"/>
    <p:sldId id="577" r:id="rId28"/>
    <p:sldId id="578" r:id="rId29"/>
    <p:sldId id="610" r:id="rId30"/>
    <p:sldId id="609" r:id="rId31"/>
    <p:sldId id="580" r:id="rId32"/>
    <p:sldId id="637" r:id="rId33"/>
    <p:sldId id="639" r:id="rId34"/>
    <p:sldId id="656" r:id="rId35"/>
    <p:sldId id="457" r:id="rId36"/>
  </p:sldIdLst>
  <p:sldSz cx="9144000" cy="5143500" type="screen16x9"/>
  <p:notesSz cx="6858000" cy="9144000"/>
  <p:embeddedFontLst>
    <p:embeddedFont>
      <p:font typeface="微软雅黑 Light" panose="020B0502040204020203" pitchFamily="34" charset="-122"/>
      <p:regular r:id="rId40"/>
    </p:embeddedFont>
    <p:embeddedFont>
      <p:font typeface="Calibri" panose="020F0502020204030204"/>
      <p:regular r:id="rId41"/>
      <p:bold r:id="rId42"/>
      <p:italic r:id="rId43"/>
      <p:boldItalic r:id="rId44"/>
    </p:embeddedFont>
    <p:embeddedFont>
      <p:font typeface="Impact" panose="020B0806030902050204" pitchFamily="34" charset="0"/>
      <p:regular r:id="rId45"/>
    </p:embeddedFont>
    <p:embeddedFont>
      <p:font typeface="微软雅黑" panose="020B0503020204020204" charset="-122"/>
      <p:regular r:id="rId46"/>
    </p:embeddedFont>
    <p:embeddedFont>
      <p:font typeface="黑体" panose="02010609060101010101" charset="-122"/>
      <p:regular r:id="rId47"/>
    </p:embeddedFont>
    <p:embeddedFont>
      <p:font typeface="楷体" panose="02010609060101010101" charset="-122"/>
      <p:regular r:id="rId48"/>
    </p:embeddedFont>
    <p:embeddedFont>
      <p:font typeface="华文中宋" panose="02010600040101010101" charset="-12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charset="0"/>
      <p:regular r:id="rId54"/>
      <p:italic r:id="rId55"/>
    </p:embeddedFont>
  </p:embeddedFontLst>
  <p:custDataLst>
    <p:tags r:id="rId56"/>
  </p:custDataLst>
  <p:defaultTextStyle>
    <a:defPPr>
      <a:defRPr lang="zh-CN"/>
    </a:defPPr>
    <a:lvl1pPr algn="l" defTabSz="91249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1pPr>
    <a:lvl2pPr marL="455930" indent="1905" algn="l" defTabSz="91249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2pPr>
    <a:lvl3pPr marL="913130" indent="1905" algn="l" defTabSz="91249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3pPr>
    <a:lvl4pPr marL="1370330" indent="1905" algn="l" defTabSz="91249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4pPr>
    <a:lvl5pPr marL="1827530" indent="1905" algn="l" defTabSz="91249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微软雅黑 Light" panose="020B0502040204020203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3" userDrawn="1">
          <p15:clr>
            <a:srgbClr val="A4A3A4"/>
          </p15:clr>
        </p15:guide>
        <p15:guide id="2" pos="28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6417E"/>
    <a:srgbClr val="0854A0"/>
    <a:srgbClr val="0A69C8"/>
    <a:srgbClr val="07498B"/>
    <a:srgbClr val="074F97"/>
    <a:srgbClr val="006569"/>
    <a:srgbClr val="008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702" y="-276"/>
      </p:cViewPr>
      <p:guideLst>
        <p:guide orient="horz" pos="1733"/>
        <p:guide pos="28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6" Type="http://schemas.openxmlformats.org/officeDocument/2006/relationships/tags" Target="tags/tag7.xml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80561023622"/>
          <c:y val="0.03978919008999"/>
          <c:w val="0.878708825459318"/>
          <c:h val="0.843583768470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营业收入(万元)</c:v>
                </c:pt>
              </c:strCache>
            </c:strRef>
          </c:tx>
          <c:spPr>
            <a:ln w="28575" cap="rnd" cmpd="sng" algn="ctr">
              <a:solidFill>
                <a:srgbClr val="00B0F0"/>
              </a:solidFill>
              <a:prstDash val="solid"/>
              <a:round/>
            </a:ln>
          </c:spPr>
          <c:marker>
            <c:spPr>
              <a:solidFill>
                <a:srgbClr val="FF0000"/>
              </a:solidFill>
            </c:spPr>
          </c:marker>
          <c:dLbls>
            <c:delete val="1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157.43</c:v>
                </c:pt>
                <c:pt idx="1">
                  <c:v>232.24</c:v>
                </c:pt>
                <c:pt idx="2">
                  <c:v>556.14</c:v>
                </c:pt>
                <c:pt idx="3">
                  <c:v>986.13</c:v>
                </c:pt>
                <c:pt idx="4">
                  <c:v>1362.91</c:v>
                </c:pt>
                <c:pt idx="5">
                  <c:v>1305.53</c:v>
                </c:pt>
                <c:pt idx="6">
                  <c:v>1427.48</c:v>
                </c:pt>
                <c:pt idx="7">
                  <c:v>1970.6</c:v>
                </c:pt>
                <c:pt idx="8">
                  <c:v>2280.82</c:v>
                </c:pt>
                <c:pt idx="9">
                  <c:v>2556.43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201024"/>
        <c:axId val="184871168"/>
      </c:lineChart>
      <c:catAx>
        <c:axId val="18520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84871168"/>
        <c:crosses val="autoZero"/>
        <c:auto val="1"/>
        <c:lblAlgn val="ctr"/>
        <c:lblOffset val="100"/>
        <c:noMultiLvlLbl val="0"/>
      </c:catAx>
      <c:valAx>
        <c:axId val="184871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8520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5297886188746"/>
          <c:y val="0.616564270636596"/>
          <c:w val="0.24956254860571"/>
          <c:h val="0.0913906788134652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7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765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3AB31B3-E59B-4B54-BACE-2EE6A993F292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7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765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98FE5CC-7665-40FE-9D5C-55F451C2420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49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30" algn="l" defTabSz="91249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30" algn="l" defTabSz="91249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30" algn="l" defTabSz="91249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249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BAD54-3AEB-4227-BB1F-BDDA1BDBA5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提升企业融资功能目录</a:t>
            </a:r>
            <a:r>
              <a:rPr lang="en-US" altLang="zh-CN"/>
              <a:t>|all,</a:t>
            </a:r>
            <a:r>
              <a:rPr lang="zh-CN" altLang="en-US"/>
              <a:t>蓝色</a:t>
            </a:r>
            <a:endParaRPr lang="zh-CN" altLang="en-US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EF2083-0386-4B43-BE3F-5071C6BB4F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增收增效目录</a:t>
            </a:r>
            <a:r>
              <a:rPr lang="en-US" altLang="zh-CN">
                <a:latin typeface="方正兰亭黑简体"/>
                <a:ea typeface="方正兰亭黑简体"/>
                <a:cs typeface="方正兰亭黑简体"/>
                <a:sym typeface="方正兰亭黑简体"/>
              </a:rPr>
              <a:t>|all,</a:t>
            </a: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蓝色</a:t>
            </a:r>
            <a:endParaRPr lang="zh-CN" altLang="en-US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lang="zh-CN" altLang="en-US" dirty="0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增收增效目录</a:t>
            </a:r>
            <a:r>
              <a:rPr lang="en-US" altLang="zh-CN">
                <a:latin typeface="方正兰亭黑简体"/>
                <a:ea typeface="方正兰亭黑简体"/>
                <a:cs typeface="方正兰亭黑简体"/>
                <a:sym typeface="方正兰亭黑简体"/>
              </a:rPr>
              <a:t>|all,</a:t>
            </a: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蓝色</a:t>
            </a:r>
            <a:endParaRPr lang="zh-CN" altLang="en-US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lang="zh-CN" altLang="en-US" dirty="0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增收增效目录</a:t>
            </a:r>
            <a:r>
              <a:rPr lang="en-US" altLang="zh-CN">
                <a:latin typeface="方正兰亭黑简体"/>
                <a:ea typeface="方正兰亭黑简体"/>
                <a:cs typeface="方正兰亭黑简体"/>
                <a:sym typeface="方正兰亭黑简体"/>
              </a:rPr>
              <a:t>|all,</a:t>
            </a:r>
            <a:r>
              <a:rPr lang="zh-CN" altLang="en-US">
                <a:latin typeface="方正兰亭黑简体"/>
                <a:ea typeface="方正兰亭黑简体"/>
                <a:cs typeface="方正兰亭黑简体"/>
                <a:sym typeface="方正兰亭黑简体"/>
              </a:rPr>
              <a:t>蓝色</a:t>
            </a:r>
            <a:endParaRPr lang="zh-CN" altLang="en-US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lang="zh-CN" altLang="en-US" dirty="0">
              <a:latin typeface="方正兰亭黑简体"/>
              <a:ea typeface="方正兰亭黑简体"/>
              <a:cs typeface="方正兰亭黑简体"/>
              <a:sym typeface="方正兰亭黑简体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5B715F-9CE1-4F49-8515-56BAA762C189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5B715F-9CE1-4F49-8515-56BAA762C189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5B715F-9CE1-4F49-8515-56BAA762C189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BAD54-3AEB-4227-BB1F-BDDA1BDBA5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1113" y="5068888"/>
            <a:ext cx="9144001" cy="93662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44" tIns="34272" rIns="68544" bIns="34272"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6948264" y="4946342"/>
            <a:ext cx="2196024" cy="216000"/>
            <a:chOff x="6948264" y="4106063"/>
            <a:chExt cx="2196024" cy="216000"/>
          </a:xfrm>
          <a:solidFill>
            <a:srgbClr val="06417E"/>
          </a:solidFill>
        </p:grpSpPr>
        <p:sp>
          <p:nvSpPr>
            <p:cNvPr id="4" name="矩形 3"/>
            <p:cNvSpPr/>
            <p:nvPr/>
          </p:nvSpPr>
          <p:spPr>
            <a:xfrm>
              <a:off x="7164288" y="4106063"/>
              <a:ext cx="1980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" name="直角三角形 4"/>
            <p:cNvSpPr/>
            <p:nvPr/>
          </p:nvSpPr>
          <p:spPr>
            <a:xfrm flipH="1">
              <a:off x="6948264" y="4106063"/>
              <a:ext cx="216024" cy="216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048EE9-D329-4C30-B20F-283AACF2A2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ED3798-3076-4E64-A349-98B5734CC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048EE9-D329-4C30-B20F-283AACF2A2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ED3798-3076-4E64-A349-98B5734CC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048EE9-D329-4C30-B20F-283AACF2A2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ED3798-3076-4E64-A349-98B5734CC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2048EE9-D329-4C30-B20F-283AACF2A2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ED3798-3076-4E64-A349-98B5734CC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iagBrick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ctr" defTabSz="912495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4572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9144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3716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1828800" algn="ctr" defTabSz="9124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341630" indent="-341630" algn="l" defTabSz="91249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defTabSz="91249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5"/>
            <a:ext cx="7886418" cy="993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18"/>
            <a:ext cx="7886418" cy="326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60"/>
            <a:ext cx="2056835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60"/>
            <a:ext cx="3086382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5" y="4767560"/>
            <a:ext cx="2056835" cy="273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ct val="143000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5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60" algn="l" defTabSz="65024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69056"/>
            <a:ext cx="8229600" cy="113109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/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/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19600" y="4629150"/>
            <a:ext cx="2133600" cy="27622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925830" marR="0" indent="-24003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8.xml"/><Relationship Id="rId10" Type="http://schemas.openxmlformats.org/officeDocument/2006/relationships/tags" Target="../tags/tag6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image" Target="../media/image20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6.jpeg"/><Relationship Id="rId3" Type="http://schemas.openxmlformats.org/officeDocument/2006/relationships/image" Target="../media/image21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23.pn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63093_143627077163_2_看图王"/>
          <p:cNvPicPr>
            <a:picLocks noChangeAspect="1"/>
          </p:cNvPicPr>
          <p:nvPr/>
        </p:nvPicPr>
        <p:blipFill>
          <a:blip r:embed="rId2" cstate="print"/>
          <a:srcRect l="53" t="20221" r="483" b="6706"/>
          <a:stretch>
            <a:fillRect/>
          </a:stretch>
        </p:blipFill>
        <p:spPr>
          <a:xfrm>
            <a:off x="32702" y="-8255"/>
            <a:ext cx="9147810" cy="269113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2167" y="266560"/>
            <a:ext cx="2243683" cy="198568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23049" y="2683008"/>
            <a:ext cx="649790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+mj-ea"/>
                <a:ea typeface="+mj-ea"/>
              </a:rPr>
              <a:t>海南德兴</a:t>
            </a:r>
            <a:endParaRPr lang="zh-CN" altLang="en-US" sz="44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+mj-ea"/>
                <a:ea typeface="+mj-ea"/>
              </a:rPr>
              <a:t>机电设备工程有限公司</a:t>
            </a:r>
            <a:endParaRPr lang="zh-CN" altLang="en-US" sz="44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ark Petrie - New Light No Choir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8890" y="53619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1521054" y="-1"/>
            <a:ext cx="4783658" cy="3152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68" y="0"/>
                </a:lnTo>
                <a:lnTo>
                  <a:pt x="0" y="10422"/>
                </a:lnTo>
                <a:lnTo>
                  <a:pt x="7366" y="21600"/>
                </a:lnTo>
                <a:lnTo>
                  <a:pt x="2160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Shape 244"/>
          <p:cNvSpPr/>
          <p:nvPr/>
        </p:nvSpPr>
        <p:spPr>
          <a:xfrm flipH="1">
            <a:off x="0" y="1"/>
            <a:ext cx="2755730" cy="137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5053656" y="2432654"/>
            <a:ext cx="159893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 b="1">
                <a:latin typeface="方正兰亭黑简体"/>
                <a:ea typeface="方正兰亭黑简体"/>
                <a:cs typeface="方正兰亭黑简体"/>
                <a:sym typeface="方正兰亭黑简体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kumimoji="0" 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公司业绩</a:t>
            </a:r>
            <a:endParaRPr kumimoji="0" lang="zh-C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5053656" y="1901738"/>
            <a:ext cx="129667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Part 0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5114317" y="3033662"/>
            <a:ext cx="648001" cy="162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组合 48"/>
          <p:cNvGrpSpPr/>
          <p:nvPr/>
        </p:nvGrpSpPr>
        <p:grpSpPr>
          <a:xfrm>
            <a:off x="1403648" y="3363838"/>
            <a:ext cx="1080120" cy="504056"/>
            <a:chOff x="1403648" y="3363838"/>
            <a:chExt cx="1080120" cy="504056"/>
          </a:xfrm>
        </p:grpSpPr>
        <p:pic>
          <p:nvPicPr>
            <p:cNvPr id="11" name="图片 10" descr="03"/>
            <p:cNvPicPr>
              <a:picLocks noChangeAspect="1"/>
            </p:cNvPicPr>
            <p:nvPr/>
          </p:nvPicPr>
          <p:blipFill>
            <a:blip r:embed="rId3" cstate="print"/>
            <a:srcRect t="2760" b="10584"/>
            <a:stretch>
              <a:fillRect/>
            </a:stretch>
          </p:blipFill>
          <p:spPr>
            <a:xfrm>
              <a:off x="1403648" y="3363838"/>
              <a:ext cx="1080119" cy="50405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403648" y="3363838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Shape 245"/>
            <p:cNvSpPr/>
            <p:nvPr/>
          </p:nvSpPr>
          <p:spPr>
            <a:xfrm>
              <a:off x="1619672" y="3363838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zh-CN" altLang="en-US" sz="2400" kern="0" noProof="0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地产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右箭头 8"/>
          <p:cNvSpPr/>
          <p:nvPr/>
        </p:nvSpPr>
        <p:spPr>
          <a:xfrm>
            <a:off x="2555776" y="3507854"/>
            <a:ext cx="432048" cy="216024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059832" y="3363838"/>
            <a:ext cx="1080120" cy="504057"/>
            <a:chOff x="3059832" y="3363838"/>
            <a:chExt cx="1080120" cy="504057"/>
          </a:xfrm>
        </p:grpSpPr>
        <p:pic>
          <p:nvPicPr>
            <p:cNvPr id="13" name="图片 12" descr="0902外观01"/>
            <p:cNvPicPr>
              <a:picLocks noChangeAspect="1"/>
            </p:cNvPicPr>
            <p:nvPr/>
          </p:nvPicPr>
          <p:blipFill>
            <a:blip r:embed="rId4" cstate="print"/>
            <a:srcRect l="6720" t="4169" r="8766" b="10069"/>
            <a:stretch>
              <a:fillRect/>
            </a:stretch>
          </p:blipFill>
          <p:spPr>
            <a:xfrm>
              <a:off x="3059832" y="3363839"/>
              <a:ext cx="1080120" cy="50405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059832" y="3363838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Shape 245"/>
            <p:cNvSpPr/>
            <p:nvPr/>
          </p:nvSpPr>
          <p:spPr>
            <a:xfrm>
              <a:off x="3275856" y="3363838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商场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" name="右箭头 18"/>
          <p:cNvSpPr/>
          <p:nvPr/>
        </p:nvSpPr>
        <p:spPr>
          <a:xfrm>
            <a:off x="4211960" y="3507854"/>
            <a:ext cx="432048" cy="216024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4716016" y="3363838"/>
            <a:ext cx="1080120" cy="504056"/>
            <a:chOff x="4716016" y="3363838"/>
            <a:chExt cx="1080120" cy="504056"/>
          </a:xfrm>
        </p:grpSpPr>
        <p:pic>
          <p:nvPicPr>
            <p:cNvPr id="21" name="图片 20" descr="d287a44cd1b41bde58f2a48d49076dba"/>
            <p:cNvPicPr>
              <a:picLocks noChangeAspect="1"/>
            </p:cNvPicPr>
            <p:nvPr/>
          </p:nvPicPr>
          <p:blipFill>
            <a:blip r:embed="rId5" cstate="print"/>
            <a:srcRect b="8307"/>
            <a:stretch>
              <a:fillRect/>
            </a:stretch>
          </p:blipFill>
          <p:spPr>
            <a:xfrm>
              <a:off x="4716016" y="3363838"/>
              <a:ext cx="1080120" cy="494739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716016" y="3363838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Shape 245"/>
            <p:cNvSpPr/>
            <p:nvPr/>
          </p:nvSpPr>
          <p:spPr>
            <a:xfrm>
              <a:off x="4932040" y="3363838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酒店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右箭头 23"/>
          <p:cNvSpPr/>
          <p:nvPr/>
        </p:nvSpPr>
        <p:spPr>
          <a:xfrm>
            <a:off x="5868144" y="3507854"/>
            <a:ext cx="432048" cy="216024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372200" y="3363838"/>
            <a:ext cx="1080120" cy="504056"/>
            <a:chOff x="6372200" y="3363838"/>
            <a:chExt cx="1080120" cy="50405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/>
            <a:srcRect b="17814"/>
            <a:stretch>
              <a:fillRect/>
            </a:stretch>
          </p:blipFill>
          <p:spPr>
            <a:xfrm>
              <a:off x="6372200" y="3363838"/>
              <a:ext cx="1080120" cy="504056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6372200" y="3363838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Shape 245"/>
            <p:cNvSpPr/>
            <p:nvPr/>
          </p:nvSpPr>
          <p:spPr>
            <a:xfrm>
              <a:off x="6407426" y="3364700"/>
              <a:ext cx="1044894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办公楼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圆角右箭头 30"/>
          <p:cNvSpPr/>
          <p:nvPr/>
        </p:nvSpPr>
        <p:spPr>
          <a:xfrm rot="10800000">
            <a:off x="6444208" y="4083918"/>
            <a:ext cx="464096" cy="368866"/>
          </a:xfrm>
          <a:prstGeom prst="bentArrow">
            <a:avLst>
              <a:gd name="adj1" fmla="val 25000"/>
              <a:gd name="adj2" fmla="val 24102"/>
              <a:gd name="adj3" fmla="val 25000"/>
              <a:gd name="adj4" fmla="val 43750"/>
            </a:avLst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292080" y="4155926"/>
            <a:ext cx="1080120" cy="504456"/>
            <a:chOff x="5292080" y="4155926"/>
            <a:chExt cx="1080120" cy="504456"/>
          </a:xfrm>
        </p:grpSpPr>
        <p:pic>
          <p:nvPicPr>
            <p:cNvPr id="33" name="图片 32" descr="0902外观0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2080" y="4155926"/>
              <a:ext cx="1080120" cy="504456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5292080" y="4155926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Shape 245"/>
            <p:cNvSpPr/>
            <p:nvPr/>
          </p:nvSpPr>
          <p:spPr>
            <a:xfrm>
              <a:off x="5508104" y="4155926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医院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右箭头 33"/>
          <p:cNvSpPr/>
          <p:nvPr/>
        </p:nvSpPr>
        <p:spPr>
          <a:xfrm rot="10800000">
            <a:off x="4788024" y="4299942"/>
            <a:ext cx="432048" cy="216024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635896" y="4155926"/>
            <a:ext cx="1080120" cy="504056"/>
            <a:chOff x="3635896" y="4155926"/>
            <a:chExt cx="1080120" cy="504056"/>
          </a:xfrm>
        </p:grpSpPr>
        <p:pic>
          <p:nvPicPr>
            <p:cNvPr id="39" name="图片 38" descr="06"/>
            <p:cNvPicPr>
              <a:picLocks noChangeAspect="1"/>
            </p:cNvPicPr>
            <p:nvPr/>
          </p:nvPicPr>
          <p:blipFill>
            <a:blip r:embed="rId8" cstate="print"/>
            <a:srcRect b="23969"/>
            <a:stretch>
              <a:fillRect/>
            </a:stretch>
          </p:blipFill>
          <p:spPr>
            <a:xfrm>
              <a:off x="3635896" y="4155926"/>
              <a:ext cx="1080120" cy="504056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3635896" y="4155926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Shape 245"/>
            <p:cNvSpPr/>
            <p:nvPr/>
          </p:nvSpPr>
          <p:spPr>
            <a:xfrm>
              <a:off x="3851920" y="4155926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zh-CN" altLang="en-US" sz="2400" kern="0" noProof="0" dirty="0" smtClea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药厂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" name="右箭头 37"/>
          <p:cNvSpPr/>
          <p:nvPr/>
        </p:nvSpPr>
        <p:spPr>
          <a:xfrm rot="10800000">
            <a:off x="3131840" y="4299942"/>
            <a:ext cx="432048" cy="216024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979712" y="4155926"/>
            <a:ext cx="1080120" cy="504056"/>
            <a:chOff x="1979712" y="4155926"/>
            <a:chExt cx="1080120" cy="5040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79712" y="4155926"/>
              <a:ext cx="1080120" cy="49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矩形 40"/>
            <p:cNvSpPr/>
            <p:nvPr/>
          </p:nvSpPr>
          <p:spPr>
            <a:xfrm>
              <a:off x="1979712" y="4155926"/>
              <a:ext cx="1080120" cy="50405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Shape 245"/>
            <p:cNvSpPr/>
            <p:nvPr/>
          </p:nvSpPr>
          <p:spPr>
            <a:xfrm>
              <a:off x="2195736" y="4155926"/>
              <a:ext cx="688007" cy="46166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34289" rIns="34289">
              <a:spAutoFit/>
            </a:bodyPr>
            <a:lstStyle>
              <a:lvl1pPr>
                <a:defRPr sz="4000" b="1">
                  <a:latin typeface="方正兰亭黑简体"/>
                  <a:ea typeface="方正兰亭黑简体"/>
                  <a:cs typeface="方正兰亭黑简体"/>
                  <a:sym typeface="方正兰亭黑简体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Arial" panose="020B0604020202020204"/>
                  <a:sym typeface="Arial" panose="020B0604020202020204"/>
                </a:rPr>
                <a:t>学校</a:t>
              </a:r>
              <a:endParaRPr kumimoji="0" 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Shape 245"/>
          <p:cNvSpPr/>
          <p:nvPr/>
        </p:nvSpPr>
        <p:spPr>
          <a:xfrm>
            <a:off x="1187624" y="4155926"/>
            <a:ext cx="792088" cy="461665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lvl1pPr>
              <a:defRPr sz="4000" b="1">
                <a:latin typeface="方正兰亭黑简体"/>
                <a:ea typeface="方正兰亭黑简体"/>
                <a:cs typeface="方正兰亭黑简体"/>
                <a:sym typeface="方正兰亭黑简体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  <a:sym typeface="Arial" panose="020B0604020202020204"/>
              </a:rPr>
              <a:t>……</a:t>
            </a:r>
            <a:endParaRPr kumimoji="0" 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0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9" grpId="2" animBg="1"/>
      <p:bldP spid="24" grpId="1" animBg="1"/>
      <p:bldP spid="31" grpId="1" animBg="1"/>
      <p:bldP spid="34" grpId="1" animBg="1"/>
      <p:bldP spid="38" grpId="1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0902外观01"/>
          <p:cNvPicPr>
            <a:picLocks noChangeAspect="1"/>
          </p:cNvPicPr>
          <p:nvPr/>
        </p:nvPicPr>
        <p:blipFill>
          <a:blip r:embed="rId1" cstate="print"/>
          <a:srcRect l="6720" t="4169" r="8766" b="10069"/>
          <a:stretch>
            <a:fillRect/>
          </a:stretch>
        </p:blipFill>
        <p:spPr>
          <a:xfrm>
            <a:off x="6084168" y="2853654"/>
            <a:ext cx="2719735" cy="1838873"/>
          </a:xfrm>
          <a:prstGeom prst="rect">
            <a:avLst/>
          </a:prstGeom>
        </p:spPr>
      </p:pic>
      <p:pic>
        <p:nvPicPr>
          <p:cNvPr id="3075" name="Picture 3" descr="H:\2019年 工作 进行时\00 公司业绩资料照片\项目业绩照片\三亚铂悦亚龙湾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8170" y="843558"/>
            <a:ext cx="2712301" cy="2034226"/>
          </a:xfrm>
          <a:prstGeom prst="ellipse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71550"/>
            <a:ext cx="575334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1" descr="03"/>
          <p:cNvPicPr>
            <a:picLocks noChangeAspect="1"/>
          </p:cNvPicPr>
          <p:nvPr/>
        </p:nvPicPr>
        <p:blipFill>
          <a:blip r:embed="rId4" cstate="print"/>
          <a:srcRect t="2760" b="10584"/>
          <a:stretch>
            <a:fillRect/>
          </a:stretch>
        </p:blipFill>
        <p:spPr>
          <a:xfrm>
            <a:off x="323529" y="3118886"/>
            <a:ext cx="2232248" cy="1613103"/>
          </a:xfrm>
          <a:prstGeom prst="flowChartAlternateProcess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23528" y="771550"/>
            <a:ext cx="8496944" cy="396044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本框 17"/>
          <p:cNvSpPr txBox="1"/>
          <p:nvPr/>
        </p:nvSpPr>
        <p:spPr>
          <a:xfrm>
            <a:off x="971600" y="987574"/>
            <a:ext cx="48965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</a:rPr>
              <a:t>       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公司业务范围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：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酒店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、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商场、房地产配套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、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别墅、办公楼、医院、药厂、学校、会所、银行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、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餐饮娱乐场所等。</a:t>
            </a:r>
            <a:endParaRPr lang="en-US" altLang="zh-CN" sz="1400" b="1" dirty="0">
              <a:solidFill>
                <a:schemeClr val="bg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1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公司业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绩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21360"/>
            <a:ext cx="9144000" cy="40741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720725"/>
            <a:ext cx="9144000" cy="4074160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6042717" y="1288583"/>
            <a:ext cx="281883" cy="3368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232738" y="3155365"/>
            <a:ext cx="281883" cy="3368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7020272" y="2643758"/>
            <a:ext cx="1708150" cy="576065"/>
            <a:chOff x="1331640" y="3867893"/>
            <a:chExt cx="1708150" cy="576065"/>
          </a:xfrm>
        </p:grpSpPr>
        <p:sp>
          <p:nvSpPr>
            <p:cNvPr id="11" name="矩形 10"/>
            <p:cNvSpPr/>
            <p:nvPr/>
          </p:nvSpPr>
          <p:spPr>
            <a:xfrm>
              <a:off x="1331640" y="3867893"/>
              <a:ext cx="1708150" cy="57606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75656" y="4011910"/>
              <a:ext cx="1365250" cy="28829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 smtClean="0"/>
                <a:t>陵水宇全</a:t>
              </a:r>
              <a:r>
                <a:rPr lang="en-US" altLang="zh-CN" sz="1100" dirty="0" smtClean="0"/>
                <a:t>·</a:t>
              </a:r>
              <a:r>
                <a:rPr lang="zh-CN" altLang="en-US" sz="1100" dirty="0" smtClean="0"/>
                <a:t>清水湾</a:t>
              </a:r>
              <a:endParaRPr lang="zh-CN" altLang="en-US" sz="1100" dirty="0" smtClean="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79512" y="1635646"/>
            <a:ext cx="1773798" cy="432048"/>
            <a:chOff x="7092280" y="1419622"/>
            <a:chExt cx="1773798" cy="432048"/>
          </a:xfrm>
        </p:grpSpPr>
        <p:sp>
          <p:nvSpPr>
            <p:cNvPr id="10" name="矩形 9"/>
            <p:cNvSpPr/>
            <p:nvPr/>
          </p:nvSpPr>
          <p:spPr>
            <a:xfrm>
              <a:off x="7092280" y="1419622"/>
              <a:ext cx="1773798" cy="43204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380312" y="1491630"/>
              <a:ext cx="1259840" cy="25209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 smtClean="0">
                  <a:sym typeface="Gill Sans" charset="0"/>
                </a:rPr>
                <a:t>旭辉</a:t>
              </a:r>
              <a:r>
                <a:rPr lang="en-US" altLang="zh-CN" sz="1100" dirty="0" smtClean="0">
                  <a:sym typeface="Gill Sans" charset="0"/>
                </a:rPr>
                <a:t>-</a:t>
              </a:r>
              <a:r>
                <a:rPr lang="zh-CN" altLang="en-US" sz="1100" dirty="0" smtClean="0">
                  <a:sym typeface="Gill Sans" charset="0"/>
                </a:rPr>
                <a:t>铂悦亚龙湾</a:t>
              </a:r>
              <a:endParaRPr lang="zh-CN" altLang="en-US" sz="1100" dirty="0">
                <a:sym typeface="+mn-ea"/>
              </a:endParaRPr>
            </a:p>
          </p:txBody>
        </p:sp>
      </p:grpSp>
      <p:sp>
        <p:nvSpPr>
          <p:cNvPr id="21" name="矩形 20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2" name="文本框 21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公司业绩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——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地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产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英州A15效果图 03"/>
          <p:cNvPicPr>
            <a:picLocks noChangeAspect="1"/>
          </p:cNvPicPr>
          <p:nvPr/>
        </p:nvPicPr>
        <p:blipFill>
          <a:blip r:embed="rId2" cstate="print"/>
          <a:srcRect l="9429" r="1165" b="11724"/>
          <a:stretch>
            <a:fillRect/>
          </a:stretch>
        </p:blipFill>
        <p:spPr>
          <a:xfrm>
            <a:off x="6471920" y="771550"/>
            <a:ext cx="2672080" cy="1832610"/>
          </a:xfrm>
          <a:prstGeom prst="rect">
            <a:avLst/>
          </a:prstGeom>
        </p:spPr>
      </p:pic>
      <p:pic>
        <p:nvPicPr>
          <p:cNvPr id="3" name="图片 2" descr="1301730498810_000"/>
          <p:cNvPicPr>
            <a:picLocks noChangeAspect="1"/>
          </p:cNvPicPr>
          <p:nvPr/>
        </p:nvPicPr>
        <p:blipFill>
          <a:blip r:embed="rId3" cstate="print"/>
          <a:srcRect b="21341"/>
          <a:stretch>
            <a:fillRect/>
          </a:stretch>
        </p:blipFill>
        <p:spPr>
          <a:xfrm>
            <a:off x="1979712" y="771550"/>
            <a:ext cx="4468495" cy="123696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067944" y="1995686"/>
            <a:ext cx="1708150" cy="432049"/>
            <a:chOff x="5796136" y="2859781"/>
            <a:chExt cx="1708150" cy="432049"/>
          </a:xfrm>
        </p:grpSpPr>
        <p:sp>
          <p:nvSpPr>
            <p:cNvPr id="5" name="矩形 4"/>
            <p:cNvSpPr/>
            <p:nvPr/>
          </p:nvSpPr>
          <p:spPr>
            <a:xfrm>
              <a:off x="5796136" y="2859781"/>
              <a:ext cx="1708150" cy="43204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940152" y="2931790"/>
              <a:ext cx="1365250" cy="28829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ym typeface="+mn-ea"/>
                </a:rPr>
                <a:t>万通</a:t>
              </a:r>
              <a:r>
                <a:rPr lang="en-US" altLang="zh-CN" sz="1100" dirty="0">
                  <a:sym typeface="+mn-ea"/>
                </a:rPr>
                <a:t>·</a:t>
              </a:r>
              <a:r>
                <a:rPr lang="zh-CN" altLang="en-US" sz="1100" dirty="0">
                  <a:sym typeface="+mn-ea"/>
                </a:rPr>
                <a:t>海棠福湾一号</a:t>
              </a:r>
              <a:endParaRPr lang="zh-CN" altLang="en-US" sz="1100" dirty="0" smtClean="0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组合 27"/>
          <p:cNvGrpSpPr/>
          <p:nvPr/>
        </p:nvGrpSpPr>
        <p:grpSpPr>
          <a:xfrm>
            <a:off x="6300192" y="3507854"/>
            <a:ext cx="1773798" cy="432048"/>
            <a:chOff x="7092280" y="1419622"/>
            <a:chExt cx="1773798" cy="432048"/>
          </a:xfrm>
        </p:grpSpPr>
        <p:sp>
          <p:nvSpPr>
            <p:cNvPr id="29" name="矩形 28"/>
            <p:cNvSpPr/>
            <p:nvPr/>
          </p:nvSpPr>
          <p:spPr>
            <a:xfrm>
              <a:off x="7092280" y="1419622"/>
              <a:ext cx="1773798" cy="43204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380312" y="1491630"/>
              <a:ext cx="1259840" cy="252095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/>
                <a:t>陶然湾</a:t>
              </a:r>
              <a:endParaRPr lang="zh-CN" altLang="en-US" sz="1100" dirty="0"/>
            </a:p>
          </p:txBody>
        </p:sp>
      </p:grpSp>
      <p:pic>
        <p:nvPicPr>
          <p:cNvPr id="7" name="图片 6" descr="C:\Users\Administrator\Desktop\微信图片_20191226152450.jpg微信图片_2019122615245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82861" y="2215862"/>
            <a:ext cx="3165004" cy="2370123"/>
          </a:xfrm>
          <a:prstGeom prst="rect">
            <a:avLst/>
          </a:prstGeom>
        </p:spPr>
      </p:pic>
      <p:pic>
        <p:nvPicPr>
          <p:cNvPr id="4" name="图片 3" descr="01"/>
          <p:cNvPicPr>
            <a:picLocks noChangeAspect="1"/>
          </p:cNvPicPr>
          <p:nvPr/>
        </p:nvPicPr>
        <p:blipFill>
          <a:blip r:embed="rId6" cstate="print"/>
          <a:srcRect l="12058" t="-1444" r="8474" b="1444"/>
          <a:stretch>
            <a:fillRect/>
          </a:stretch>
        </p:blipFill>
        <p:spPr>
          <a:xfrm>
            <a:off x="3563888" y="2655496"/>
            <a:ext cx="2736304" cy="1940714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5536" y="771550"/>
            <a:ext cx="8099822" cy="8185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    </a:t>
            </a:r>
            <a:r>
              <a:rPr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海棠福湾一号位于海南陵水县土福湾滨海度假区内，规划面积约27.96公顷，建筑面积180544平方米。项目与国家级海岸海棠湾共处一湾，紧邻赤岭旅游度假区，环绕军屯河。</a:t>
            </a:r>
            <a:endParaRPr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    </a:t>
            </a:r>
            <a:r>
              <a:rPr 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工程项目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11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栋</a:t>
            </a:r>
            <a:r>
              <a:rPr 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公寓楼</a:t>
            </a:r>
            <a:r>
              <a:rPr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采用</a:t>
            </a:r>
            <a:r>
              <a:rPr 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美的</a:t>
            </a:r>
            <a:r>
              <a:rPr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家用多联式中央空调系统，</a:t>
            </a:r>
            <a:r>
              <a:rPr 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会所采用美的</a:t>
            </a: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MDV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系列大多联中央空调系统。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15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万通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·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海棠福湾一号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00"/>
          <p:cNvPicPr>
            <a:picLocks noChangeAspect="1"/>
          </p:cNvPicPr>
          <p:nvPr/>
        </p:nvPicPr>
        <p:blipFill>
          <a:blip r:embed="rId1" cstate="print"/>
          <a:srcRect t="124" b="14783"/>
          <a:stretch>
            <a:fillRect/>
          </a:stretch>
        </p:blipFill>
        <p:spPr>
          <a:xfrm>
            <a:off x="227671" y="1649927"/>
            <a:ext cx="5653405" cy="3127375"/>
          </a:xfrm>
          <a:prstGeom prst="rect">
            <a:avLst/>
          </a:prstGeom>
        </p:spPr>
      </p:pic>
      <p:pic>
        <p:nvPicPr>
          <p:cNvPr id="5" name="图片 4" descr="01"/>
          <p:cNvPicPr>
            <a:picLocks noChangeAspect="1"/>
          </p:cNvPicPr>
          <p:nvPr/>
        </p:nvPicPr>
        <p:blipFill>
          <a:blip r:embed="rId2" cstate="print"/>
          <a:srcRect t="16945" b="5498"/>
          <a:stretch>
            <a:fillRect/>
          </a:stretch>
        </p:blipFill>
        <p:spPr>
          <a:xfrm>
            <a:off x="6084168" y="3291830"/>
            <a:ext cx="2569845" cy="1415415"/>
          </a:xfrm>
          <a:prstGeom prst="rect">
            <a:avLst/>
          </a:prstGeom>
        </p:spPr>
      </p:pic>
      <p:pic>
        <p:nvPicPr>
          <p:cNvPr id="6" name="图片 5" descr="02"/>
          <p:cNvPicPr>
            <a:picLocks noChangeAspect="1"/>
          </p:cNvPicPr>
          <p:nvPr/>
        </p:nvPicPr>
        <p:blipFill>
          <a:blip r:embed="rId3" cstate="print"/>
          <a:srcRect t="5592" b="13323"/>
          <a:stretch>
            <a:fillRect/>
          </a:stretch>
        </p:blipFill>
        <p:spPr>
          <a:xfrm>
            <a:off x="6084168" y="1635646"/>
            <a:ext cx="2573655" cy="156527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83685" y="880745"/>
            <a:ext cx="2388870" cy="37382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200">
                <a:solidFill>
                  <a:srgbClr val="000000"/>
                </a:solidFill>
                <a:latin typeface="微软雅黑 Light" panose="020B0502040204020203" pitchFamily="34" charset="-122"/>
              </a:rPr>
              <a:t>陶然湾项目位于热带风情温泉旅游区之中，整体地势西高东低，地块以前是芒果园，原始生态环境非常好。项目在最开始规划时就充分尊重自然的地形和生态环境，依山纳水入户，使家家有景可观，有山景、水景、园景、还有海景，景和景之间，各有各的特色。</a:t>
            </a:r>
            <a:endParaRPr lang="zh-CN" altLang="en-US" sz="12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200">
                <a:solidFill>
                  <a:srgbClr val="000000"/>
                </a:solidFill>
                <a:latin typeface="微软雅黑 Light" panose="020B0502040204020203" pitchFamily="34" charset="-122"/>
              </a:rPr>
              <a:t>    工程项目2~4#楼，12~21#楼，共计84套中央空调。总建筑面积约15000平方米，采用美的多联式中央空调机组。</a:t>
            </a:r>
            <a:endParaRPr lang="zh-CN" altLang="en-US" sz="12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hangingPunct="1"/>
            <a:r>
              <a:rPr sz="1800" b="1" dirty="0" smtClean="0">
                <a:sym typeface="+mn-ea"/>
              </a:rPr>
              <a:t>三亚-海棠区</a:t>
            </a:r>
            <a:r>
              <a:rPr lang="en-US" sz="1800" b="1" dirty="0" smtClean="0">
                <a:sym typeface="+mn-ea"/>
              </a:rPr>
              <a:t>-</a:t>
            </a:r>
            <a:r>
              <a:rPr lang="zh-CN" altLang="en-US" sz="1800" b="1" dirty="0" smtClean="0">
                <a:sym typeface="+mn-ea"/>
              </a:rPr>
              <a:t>陶然湾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5d36b2dba58acec55fa2a9b197fb3e1d"/>
          <p:cNvPicPr>
            <a:picLocks noChangeAspect="1"/>
          </p:cNvPicPr>
          <p:nvPr/>
        </p:nvPicPr>
        <p:blipFill>
          <a:blip r:embed="rId1" cstate="print"/>
          <a:srcRect r="38177" b="12565"/>
          <a:stretch>
            <a:fillRect/>
          </a:stretch>
        </p:blipFill>
        <p:spPr>
          <a:xfrm>
            <a:off x="215900" y="1061720"/>
            <a:ext cx="3632835" cy="3557270"/>
          </a:xfrm>
          <a:prstGeom prst="flowChartConnector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rcRect l="8745"/>
          <a:stretch>
            <a:fillRect/>
          </a:stretch>
        </p:blipFill>
        <p:spPr>
          <a:xfrm>
            <a:off x="6707505" y="929005"/>
            <a:ext cx="1736090" cy="3185160"/>
          </a:xfrm>
          <a:prstGeom prst="flowChartMagneticDisk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2750" y="878840"/>
            <a:ext cx="3032125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    </a:t>
            </a: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宇全清水湾项目一期占地191亩，总建筑面积约33万平方米，整体建筑风格为现代东南亚。项目打造的的热带风情步行商街，配备有业主餐厅、便利店、精品超市、进口食品超市、干洗店等，在这里可以满足生活所需。园林为热带东南亚风情，内部建设包括各种泳池、儿童戏水池、泰式风情雕塑等，既赏心悦目，还能满足业主休闲娱乐。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    </a:t>
            </a: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项目商业综合采用美的水冷螺杆式冷水机组，低层酒店采用美的商用分体中央空调，公寓部分采用美的家用空调。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15"/>
          <p:cNvSpPr txBox="1"/>
          <p:nvPr/>
        </p:nvSpPr>
        <p:spPr>
          <a:xfrm>
            <a:off x="287655" y="234950"/>
            <a:ext cx="37795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宇全清水湾</a:t>
            </a:r>
            <a:r>
              <a:rPr 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一期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·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英州商业街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04"/>
          <p:cNvPicPr>
            <a:picLocks noChangeAspect="1"/>
          </p:cNvPicPr>
          <p:nvPr/>
        </p:nvPicPr>
        <p:blipFill>
          <a:blip r:embed="rId1" cstate="print"/>
          <a:srcRect t="5196" b="12532"/>
          <a:stretch>
            <a:fillRect/>
          </a:stretch>
        </p:blipFill>
        <p:spPr>
          <a:xfrm>
            <a:off x="6156176" y="3579862"/>
            <a:ext cx="2520280" cy="1218991"/>
          </a:xfrm>
          <a:prstGeom prst="rect">
            <a:avLst/>
          </a:prstGeom>
        </p:spPr>
      </p:pic>
      <p:pic>
        <p:nvPicPr>
          <p:cNvPr id="8" name="图片 7" descr="05"/>
          <p:cNvPicPr>
            <a:picLocks noChangeAspect="1"/>
          </p:cNvPicPr>
          <p:nvPr/>
        </p:nvPicPr>
        <p:blipFill>
          <a:blip r:embed="rId2" cstate="print"/>
          <a:srcRect t="5345" r="24442"/>
          <a:stretch>
            <a:fillRect/>
          </a:stretch>
        </p:blipFill>
        <p:spPr>
          <a:xfrm>
            <a:off x="3707904" y="2643758"/>
            <a:ext cx="2106295" cy="1979295"/>
          </a:xfrm>
          <a:prstGeom prst="flowChartConnector">
            <a:avLst/>
          </a:prstGeom>
        </p:spPr>
      </p:pic>
      <p:pic>
        <p:nvPicPr>
          <p:cNvPr id="3" name="图片 2" descr="03"/>
          <p:cNvPicPr>
            <a:picLocks noChangeAspect="1"/>
          </p:cNvPicPr>
          <p:nvPr/>
        </p:nvPicPr>
        <p:blipFill>
          <a:blip r:embed="rId3" cstate="print"/>
          <a:srcRect t="2760" b="10584"/>
          <a:stretch>
            <a:fillRect/>
          </a:stretch>
        </p:blipFill>
        <p:spPr>
          <a:xfrm>
            <a:off x="4860032" y="771550"/>
            <a:ext cx="3834765" cy="2771140"/>
          </a:xfrm>
          <a:prstGeom prst="flowChartAlternateProcess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微信图片_20191226152504.jpg微信图片_20191226152504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031355" y="1002665"/>
            <a:ext cx="1739265" cy="2314575"/>
          </a:xfrm>
          <a:prstGeom prst="flowChartConnector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00880" y="1002665"/>
            <a:ext cx="22390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    </a:t>
            </a:r>
            <a:r>
              <a: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项目占地面积46980㎡,总建筑面积31070㎡，一共58栋别墅。空调系统采用直流变频多联式中央空调系统。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</p:txBody>
      </p:sp>
      <p:sp>
        <p:nvSpPr>
          <p:cNvPr id="15" name="矩形 14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15"/>
          <p:cNvSpPr txBox="1"/>
          <p:nvPr/>
        </p:nvSpPr>
        <p:spPr>
          <a:xfrm>
            <a:off x="287655" y="234950"/>
            <a:ext cx="37795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旭辉三亚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-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铂</a:t>
            </a:r>
            <a:r>
              <a:rPr 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悦</a:t>
            </a:r>
            <a:r>
              <a:rPr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Gill Sans" charset="0"/>
              </a:rPr>
              <a:t>亚龙湾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Gill Sans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\Users\Administrator\Desktop\微信图片_20191226152457.jpg微信图片_2019122615245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84880" y="2997835"/>
            <a:ext cx="3354070" cy="1967865"/>
          </a:xfrm>
          <a:prstGeom prst="rect">
            <a:avLst/>
          </a:prstGeom>
        </p:spPr>
      </p:pic>
      <p:pic>
        <p:nvPicPr>
          <p:cNvPr id="3" name="图片 2" descr="C:\Users\Administrator\Desktop\微信图片_20191226152450.jpg微信图片_2019122615245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7655" y="1002665"/>
            <a:ext cx="3921760" cy="2936875"/>
          </a:xfrm>
          <a:prstGeom prst="flowChartAlternateProcess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3451345" y="2378814"/>
            <a:ext cx="0" cy="198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451345" y="2378814"/>
            <a:ext cx="0" cy="50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7"/>
          <p:cNvSpPr txBox="1"/>
          <p:nvPr/>
        </p:nvSpPr>
        <p:spPr>
          <a:xfrm>
            <a:off x="1740535" y="2466340"/>
            <a:ext cx="1676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一号港湾城（二期）</a:t>
            </a:r>
            <a:endParaRPr lang="zh-CN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1740535" y="3980815"/>
            <a:ext cx="16764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青春</a:t>
            </a: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·</a:t>
            </a:r>
            <a:r>
              <a:rPr lang="zh-CN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沃系列商场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55674" y="1319621"/>
            <a:ext cx="201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商业综合体</a:t>
            </a:r>
            <a:endParaRPr lang="zh-CN" altLang="en-US" sz="2400" dirty="0"/>
          </a:p>
        </p:txBody>
      </p:sp>
      <p:sp>
        <p:nvSpPr>
          <p:cNvPr id="26" name="矩形 25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7" name="文本框 26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商场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06"/>
          <p:cNvPicPr>
            <a:picLocks noChangeAspect="1"/>
          </p:cNvPicPr>
          <p:nvPr/>
        </p:nvPicPr>
        <p:blipFill>
          <a:blip r:embed="rId1" cstate="print"/>
          <a:srcRect l="14003" t="20874"/>
          <a:stretch>
            <a:fillRect/>
          </a:stretch>
        </p:blipFill>
        <p:spPr>
          <a:xfrm>
            <a:off x="955675" y="3115945"/>
            <a:ext cx="791845" cy="540385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1747520" y="3202305"/>
            <a:ext cx="1676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三亚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·</a:t>
            </a: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港华广场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2" name="图片 21" descr="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675" y="2378710"/>
            <a:ext cx="784860" cy="543560"/>
          </a:xfrm>
          <a:prstGeom prst="rect">
            <a:avLst/>
          </a:prstGeom>
        </p:spPr>
      </p:pic>
      <p:pic>
        <p:nvPicPr>
          <p:cNvPr id="23" name="图片 22" descr="0902外观01"/>
          <p:cNvPicPr>
            <a:picLocks noChangeAspect="1"/>
          </p:cNvPicPr>
          <p:nvPr/>
        </p:nvPicPr>
        <p:blipFill>
          <a:blip r:embed="rId3" cstate="print"/>
          <a:srcRect l="6720" t="4169" r="8766" b="10069"/>
          <a:stretch>
            <a:fillRect/>
          </a:stretch>
        </p:blipFill>
        <p:spPr>
          <a:xfrm>
            <a:off x="3821430" y="1071880"/>
            <a:ext cx="4879975" cy="3299460"/>
          </a:xfrm>
          <a:prstGeom prst="rect">
            <a:avLst/>
          </a:prstGeom>
        </p:spPr>
      </p:pic>
      <p:pic>
        <p:nvPicPr>
          <p:cNvPr id="25" name="图片 24" descr="0902外观01"/>
          <p:cNvPicPr>
            <a:picLocks noChangeAspect="1"/>
          </p:cNvPicPr>
          <p:nvPr/>
        </p:nvPicPr>
        <p:blipFill>
          <a:blip r:embed="rId4" cstate="print"/>
          <a:srcRect l="6720" t="4169" r="8766" b="10069"/>
          <a:stretch>
            <a:fillRect/>
          </a:stretch>
        </p:blipFill>
        <p:spPr>
          <a:xfrm>
            <a:off x="955675" y="3850640"/>
            <a:ext cx="792480" cy="53594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279265" y="1220470"/>
            <a:ext cx="4246563" cy="26765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三亚大东海国际购物中心1号港湾城，外形像一个金色的大菠萝，是三亚市首家集购物、餐饮、文化、娱乐、休闲、旅游、商务等多功能于一体，涵盖百货超市、IMAX影城、品牌餐饮、品牌零售、书店、儿童娱教中心等丰富业种、业态，满足不同顾客消费需求的大型综合性购物中心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项目使用麦克维尔螺杆式中央空调机组，美的空调末端，建筑面积约49000平方米。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一号港湾城（二期）</a:t>
            </a:r>
            <a:endParaRPr lang="en-US" altLang="zh-CN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0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5900" y="1220470"/>
            <a:ext cx="3900805" cy="2702560"/>
          </a:xfrm>
          <a:prstGeom prst="flowChartConnector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7655" y="838200"/>
            <a:ext cx="8476615" cy="73723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港华广场是三亚首个全天候营业场所，设有品牌商场、农贸市场、女人街、超市、儿童乐园、特色餐饮、KTV、电影院等经营业态，涵盖商业购物、动感时尚、娱乐休闲、餐饮美食等一站式消费。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三亚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·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港华广场</a:t>
            </a:r>
            <a:endParaRPr lang="en-US" altLang="zh-CN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截图_2017122117525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5900" y="1837055"/>
            <a:ext cx="5969635" cy="2943225"/>
          </a:xfrm>
          <a:prstGeom prst="rect">
            <a:avLst/>
          </a:prstGeom>
        </p:spPr>
      </p:pic>
      <p:sp>
        <p:nvSpPr>
          <p:cNvPr id="3" name="Rectangle 15"/>
          <p:cNvSpPr/>
          <p:nvPr/>
        </p:nvSpPr>
        <p:spPr>
          <a:xfrm>
            <a:off x="6238240" y="1982470"/>
            <a:ext cx="2526030" cy="10604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项目使用美的水冷螺杆式中央空调机组，末端采用集中空气处理机组。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00" y="3660140"/>
            <a:ext cx="1713865" cy="1120140"/>
          </a:xfrm>
          <a:prstGeom prst="flowChartPreparation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3591803" y="2747212"/>
            <a:ext cx="4572323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211830" y="3995420"/>
            <a:ext cx="1562100" cy="646430"/>
            <a:chOff x="170694" y="177982"/>
            <a:chExt cx="3446980" cy="781165"/>
          </a:xfrm>
        </p:grpSpPr>
        <p:sp>
          <p:nvSpPr>
            <p:cNvPr id="44" name="等腰三角形 43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70694" y="261623"/>
              <a:ext cx="3002796" cy="6123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平行四边形 46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文本框 6"/>
            <p:cNvSpPr txBox="1"/>
            <p:nvPr/>
          </p:nvSpPr>
          <p:spPr>
            <a:xfrm>
              <a:off x="431319" y="304595"/>
              <a:ext cx="919195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1590121" y="304595"/>
              <a:ext cx="2027553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简介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53000" y="3996055"/>
            <a:ext cx="1562100" cy="646430"/>
            <a:chOff x="170694" y="177982"/>
            <a:chExt cx="3446980" cy="781165"/>
          </a:xfrm>
        </p:grpSpPr>
        <p:sp>
          <p:nvSpPr>
            <p:cNvPr id="10" name="等腰三角形 9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0694" y="261623"/>
              <a:ext cx="3002796" cy="6123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平行四边形 12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6"/>
            <p:cNvSpPr txBox="1"/>
            <p:nvPr/>
          </p:nvSpPr>
          <p:spPr>
            <a:xfrm>
              <a:off x="431319" y="304595"/>
              <a:ext cx="1160203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6"/>
            <p:cNvSpPr txBox="1"/>
            <p:nvPr/>
          </p:nvSpPr>
          <p:spPr>
            <a:xfrm>
              <a:off x="1590121" y="304595"/>
              <a:ext cx="2027553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资质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687820" y="3996690"/>
            <a:ext cx="1562100" cy="646430"/>
            <a:chOff x="170694" y="177982"/>
            <a:chExt cx="3446980" cy="781165"/>
          </a:xfrm>
        </p:grpSpPr>
        <p:sp>
          <p:nvSpPr>
            <p:cNvPr id="19" name="等腰三角形 18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0694" y="261623"/>
              <a:ext cx="3002796" cy="6123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平行四边形 21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文本框 6"/>
            <p:cNvSpPr txBox="1"/>
            <p:nvPr/>
          </p:nvSpPr>
          <p:spPr>
            <a:xfrm>
              <a:off x="431319" y="304595"/>
              <a:ext cx="1158802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文本框 6"/>
            <p:cNvSpPr txBox="1"/>
            <p:nvPr/>
          </p:nvSpPr>
          <p:spPr>
            <a:xfrm>
              <a:off x="1590121" y="304595"/>
              <a:ext cx="2027553" cy="52870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业绩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hape 244"/>
          <p:cNvSpPr/>
          <p:nvPr/>
        </p:nvSpPr>
        <p:spPr>
          <a:xfrm flipH="1">
            <a:off x="0" y="1"/>
            <a:ext cx="1475656" cy="5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Shape 243"/>
          <p:cNvSpPr/>
          <p:nvPr/>
        </p:nvSpPr>
        <p:spPr>
          <a:xfrm>
            <a:off x="899592" y="0"/>
            <a:ext cx="3240360" cy="1491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68" y="0"/>
                </a:lnTo>
                <a:lnTo>
                  <a:pt x="0" y="10422"/>
                </a:lnTo>
                <a:lnTo>
                  <a:pt x="7366" y="21600"/>
                </a:lnTo>
                <a:lnTo>
                  <a:pt x="2160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110094" y="1796164"/>
            <a:ext cx="7025651" cy="1701416"/>
            <a:chOff x="2110094" y="1796164"/>
            <a:chExt cx="7025651" cy="1701416"/>
          </a:xfrm>
        </p:grpSpPr>
        <p:sp>
          <p:nvSpPr>
            <p:cNvPr id="7" name="标题 1"/>
            <p:cNvSpPr txBox="1"/>
            <p:nvPr/>
          </p:nvSpPr>
          <p:spPr>
            <a:xfrm>
              <a:off x="3591560" y="1918970"/>
              <a:ext cx="5544185" cy="157861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8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15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德兴公司介绍</a:t>
              </a:r>
              <a:endPara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15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                前进中的德兴 </a:t>
              </a:r>
              <a:endParaRPr kumimoji="0" lang="zh-CN" altLang="en-US" sz="341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74001"/>
            <a:stretch>
              <a:fillRect/>
            </a:stretch>
          </p:blipFill>
          <p:spPr bwMode="auto">
            <a:xfrm>
              <a:off x="2267744" y="1851670"/>
              <a:ext cx="948810" cy="10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矩形 33"/>
            <p:cNvSpPr/>
            <p:nvPr/>
          </p:nvSpPr>
          <p:spPr>
            <a:xfrm rot="18900000">
              <a:off x="2110094" y="1796164"/>
              <a:ext cx="1151068" cy="119113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51275" y="779780"/>
            <a:ext cx="5067935" cy="170688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海南青春颂商业位于三亚市城区核心区域，总建筑面积19000平方，共三层，负一层为七千平方米的精品超市。一、二层各为6000平方精品美食。七千平方的沃美精品生活超市。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工程项目使用美的水冷螺杆式中央空调机组，末端采用风机盘管分区独立控制。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青春</a:t>
            </a: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·</a:t>
            </a:r>
            <a:r>
              <a:rPr lang="zh-CN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sym typeface="+mn-ea"/>
              </a:rPr>
              <a:t>沃系列美食城及超市</a:t>
            </a:r>
            <a:endParaRPr lang="zh-CN" altLang="en-US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iUXcxBbWwDI8GEZBUmiGUpOCYicKsFlELdf-bIVL6iI-OrTcCi-L0gXpZGLYEEcFTYGVDmosZWTLal1WbWRW3A"/>
          <p:cNvPicPr>
            <a:picLocks noChangeAspect="1"/>
          </p:cNvPicPr>
          <p:nvPr/>
        </p:nvPicPr>
        <p:blipFill>
          <a:blip r:embed="rId1" cstate="print"/>
          <a:srcRect b="7741"/>
          <a:stretch>
            <a:fillRect/>
          </a:stretch>
        </p:blipFill>
        <p:spPr>
          <a:xfrm>
            <a:off x="215900" y="891540"/>
            <a:ext cx="3119120" cy="3837940"/>
          </a:xfrm>
          <a:prstGeom prst="rect">
            <a:avLst/>
          </a:prstGeom>
        </p:spPr>
      </p:pic>
      <p:pic>
        <p:nvPicPr>
          <p:cNvPr id="23" name="图片 22" descr="0902外观01"/>
          <p:cNvPicPr>
            <a:picLocks noChangeAspect="1"/>
          </p:cNvPicPr>
          <p:nvPr/>
        </p:nvPicPr>
        <p:blipFill>
          <a:blip r:embed="rId2" cstate="print"/>
          <a:srcRect l="6720" t="4169" r="8766" b="10069"/>
          <a:stretch>
            <a:fillRect/>
          </a:stretch>
        </p:blipFill>
        <p:spPr>
          <a:xfrm>
            <a:off x="3851275" y="2545715"/>
            <a:ext cx="3228975" cy="218376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721360"/>
            <a:ext cx="9144000" cy="44196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7" name="文本框 26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酒店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721360"/>
            <a:ext cx="9144000" cy="4420235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a79dbe5b228ea810de40143c5b13032b"/>
          <p:cNvPicPr>
            <a:picLocks noChangeAspect="1"/>
          </p:cNvPicPr>
          <p:nvPr/>
        </p:nvPicPr>
        <p:blipFill>
          <a:blip r:embed="rId2" cstate="print"/>
          <a:srcRect b="5919"/>
          <a:stretch>
            <a:fillRect/>
          </a:stretch>
        </p:blipFill>
        <p:spPr>
          <a:xfrm>
            <a:off x="2169160" y="720725"/>
            <a:ext cx="3317240" cy="2081530"/>
          </a:xfrm>
          <a:prstGeom prst="rect">
            <a:avLst/>
          </a:prstGeom>
        </p:spPr>
      </p:pic>
      <p:pic>
        <p:nvPicPr>
          <p:cNvPr id="4" name="图片 3" descr="t0165f70ae414268b76"/>
          <p:cNvPicPr>
            <a:picLocks noChangeAspect="1"/>
          </p:cNvPicPr>
          <p:nvPr/>
        </p:nvPicPr>
        <p:blipFill>
          <a:blip r:embed="rId3" cstate="print"/>
          <a:srcRect l="18833" t="597" r="14663" b="22455"/>
          <a:stretch>
            <a:fillRect/>
          </a:stretch>
        </p:blipFill>
        <p:spPr>
          <a:xfrm>
            <a:off x="212090" y="2802255"/>
            <a:ext cx="3110865" cy="2160270"/>
          </a:xfrm>
          <a:prstGeom prst="rect">
            <a:avLst/>
          </a:prstGeom>
        </p:spPr>
      </p:pic>
      <p:pic>
        <p:nvPicPr>
          <p:cNvPr id="6" name="图片 5" descr="四川西昌美丽山水大酒店（五星）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1" y="2399665"/>
            <a:ext cx="3190056" cy="239328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23915" y="1376045"/>
            <a:ext cx="2275205" cy="368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>
                <a:solidFill>
                  <a:schemeClr val="bg1"/>
                </a:solidFill>
                <a:latin typeface="微软雅黑 Light" panose="020B0502040204020203" pitchFamily="34" charset="-122"/>
                <a:sym typeface="+mn-ea"/>
              </a:rPr>
              <a:t>西昌美丽山水大酒店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7655" y="1577340"/>
            <a:ext cx="1818005" cy="368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sz="1800">
                <a:solidFill>
                  <a:schemeClr val="bg1"/>
                </a:solidFill>
                <a:latin typeface="微软雅黑 Light" panose="020B0502040204020203" pitchFamily="34" charset="-122"/>
                <a:sym typeface="+mn-ea"/>
              </a:rPr>
              <a:t>太阳湾柏悦酒店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91865" y="3622675"/>
            <a:ext cx="1824990" cy="368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>
                <a:solidFill>
                  <a:schemeClr val="bg1"/>
                </a:solidFill>
                <a:latin typeface="微软雅黑 Light" panose="020B0502040204020203" pitchFamily="34" charset="-122"/>
                <a:sym typeface="+mn-ea"/>
              </a:rPr>
              <a:t>观澜湾海景酒店</a:t>
            </a:r>
            <a:endParaRPr lang="zh-CN" altLang="en-US" sz="1800" dirty="0">
              <a:solidFill>
                <a:schemeClr val="bg1"/>
              </a:solidFill>
              <a:latin typeface="微软雅黑 Light" panose="020B0502040204020203" pitchFamily="34" charset="-122"/>
              <a:sym typeface="+mn-ea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7" name="文本框 26"/>
          <p:cNvSpPr txBox="1"/>
          <p:nvPr/>
        </p:nvSpPr>
        <p:spPr>
          <a:xfrm>
            <a:off x="28765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酒店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5"/>
          <p:cNvSpPr/>
          <p:nvPr/>
        </p:nvSpPr>
        <p:spPr>
          <a:xfrm>
            <a:off x="5220072" y="771550"/>
            <a:ext cx="3456940" cy="10604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观澜湾海景酒店</a:t>
            </a: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——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占地13320平方米，总建筑面积36517.08平方米，为高隆湾滨海度假区最高建筑。（多联机）</a:t>
            </a:r>
            <a:endParaRPr lang="zh-CN" altLang="en-US" sz="1400" dirty="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4" name="图片 3" descr="t01534d7ef0e837371e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24128" y="1851670"/>
            <a:ext cx="2426970" cy="2924175"/>
          </a:xfrm>
          <a:prstGeom prst="rect">
            <a:avLst/>
          </a:prstGeom>
        </p:spPr>
      </p:pic>
      <p:pic>
        <p:nvPicPr>
          <p:cNvPr id="6" name="图片 5" descr="d287a44cd1b41bde58f2a48d49076dba"/>
          <p:cNvPicPr>
            <a:picLocks noChangeAspect="1"/>
          </p:cNvPicPr>
          <p:nvPr/>
        </p:nvPicPr>
        <p:blipFill>
          <a:blip r:embed="rId2" cstate="print"/>
          <a:srcRect b="8307"/>
          <a:stretch>
            <a:fillRect/>
          </a:stretch>
        </p:blipFill>
        <p:spPr>
          <a:xfrm>
            <a:off x="215900" y="875665"/>
            <a:ext cx="4220210" cy="2578735"/>
          </a:xfrm>
          <a:prstGeom prst="rect">
            <a:avLst/>
          </a:prstGeom>
        </p:spPr>
      </p:pic>
      <p:sp>
        <p:nvSpPr>
          <p:cNvPr id="8" name="Rectangle 15"/>
          <p:cNvSpPr/>
          <p:nvPr/>
        </p:nvSpPr>
        <p:spPr>
          <a:xfrm>
            <a:off x="224155" y="3672840"/>
            <a:ext cx="3456940" cy="1383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sz="1400">
                <a:solidFill>
                  <a:srgbClr val="000000"/>
                </a:solidFill>
                <a:latin typeface="微软雅黑 Light" panose="020B0502040204020203" pitchFamily="34" charset="-122"/>
              </a:rPr>
              <a:t>太阳湾柏悦酒店</a:t>
            </a:r>
            <a:r>
              <a:rPr 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——</a:t>
            </a:r>
            <a:r>
              <a:rPr sz="1400">
                <a:solidFill>
                  <a:srgbClr val="000000"/>
                </a:solidFill>
                <a:latin typeface="微软雅黑 Light" panose="020B0502040204020203" pitchFamily="34" charset="-122"/>
              </a:rPr>
              <a:t>位于有【中国海岸线上的明珠】之称的太阳湾－亚龙湾国家旅游度假区西南部，三面环山，一面向海</a:t>
            </a:r>
            <a:r>
              <a:rPr 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。（水冷离心机）</a:t>
            </a:r>
            <a:endParaRPr lang="zh-CN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839970" y="935990"/>
            <a:ext cx="0" cy="3744595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酒店</a:t>
            </a:r>
            <a:endParaRPr lang="zh-CN" altLang="en-US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000"/>
          <p:cNvPicPr>
            <a:picLocks noChangeAspect="1"/>
          </p:cNvPicPr>
          <p:nvPr/>
        </p:nvPicPr>
        <p:blipFill>
          <a:blip r:embed="rId1" cstate="print"/>
          <a:srcRect r="1398" b="9283"/>
          <a:stretch>
            <a:fillRect/>
          </a:stretch>
        </p:blipFill>
        <p:spPr>
          <a:xfrm>
            <a:off x="224155" y="779145"/>
            <a:ext cx="3358515" cy="2314575"/>
          </a:xfrm>
          <a:prstGeom prst="rect">
            <a:avLst/>
          </a:prstGeom>
        </p:spPr>
      </p:pic>
      <p:pic>
        <p:nvPicPr>
          <p:cNvPr id="4" name="图片 3" descr="201505231139405518_390_390"/>
          <p:cNvPicPr>
            <a:picLocks noChangeAspect="1"/>
          </p:cNvPicPr>
          <p:nvPr/>
        </p:nvPicPr>
        <p:blipFill>
          <a:blip r:embed="rId2" cstate="print"/>
          <a:srcRect b="17071"/>
          <a:stretch>
            <a:fillRect/>
          </a:stretch>
        </p:blipFill>
        <p:spPr>
          <a:xfrm>
            <a:off x="2164715" y="3263265"/>
            <a:ext cx="3366770" cy="1624965"/>
          </a:xfrm>
          <a:prstGeom prst="rect">
            <a:avLst/>
          </a:prstGeom>
        </p:spPr>
      </p:pic>
      <p:sp>
        <p:nvSpPr>
          <p:cNvPr id="3" name="Rectangle 15"/>
          <p:cNvSpPr/>
          <p:nvPr/>
        </p:nvSpPr>
        <p:spPr>
          <a:xfrm>
            <a:off x="3971290" y="921385"/>
            <a:ext cx="4296410" cy="20300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西昌美丽山水大酒店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楼高15层，面积14000平方米。拥有客房144间套，配套餐厅、茶楼、会议室、桑拿等多重功能</a:t>
            </a:r>
            <a:r>
              <a:rPr 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。</a:t>
            </a:r>
            <a:endParaRPr lang="zh-CN" sz="1400">
              <a:solidFill>
                <a:srgbClr val="000000"/>
              </a:solidFill>
              <a:latin typeface="微软雅黑 Light" panose="020B0502040204020203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酒店采用美的多联机中央空调机组，分层独立设置空调系统与新风系统，不同使用功能分开独立设置空调系统，系统设计灵活、使用方便、节能。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 l="4146" r="11839"/>
          <a:stretch>
            <a:fillRect/>
          </a:stretch>
        </p:blipFill>
        <p:spPr>
          <a:xfrm>
            <a:off x="287655" y="3166745"/>
            <a:ext cx="1390650" cy="1818005"/>
          </a:xfrm>
          <a:prstGeom prst="flowChartAlternateProcess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办公楼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海口海洋渔业厅"/>
          <p:cNvPicPr>
            <a:picLocks noChangeAspect="1"/>
          </p:cNvPicPr>
          <p:nvPr/>
        </p:nvPicPr>
        <p:blipFill>
          <a:blip r:embed="rId1" cstate="print"/>
          <a:srcRect l="1393" t="24432" r="2402" b="32716"/>
          <a:stretch>
            <a:fillRect/>
          </a:stretch>
        </p:blipFill>
        <p:spPr>
          <a:xfrm>
            <a:off x="5287010" y="784860"/>
            <a:ext cx="3414395" cy="2151380"/>
          </a:xfrm>
          <a:prstGeom prst="rect">
            <a:avLst/>
          </a:prstGeom>
        </p:spPr>
      </p:pic>
      <p:pic>
        <p:nvPicPr>
          <p:cNvPr id="2" name="图片 1" descr="00"/>
          <p:cNvPicPr>
            <a:picLocks noChangeAspect="1"/>
          </p:cNvPicPr>
          <p:nvPr/>
        </p:nvPicPr>
        <p:blipFill>
          <a:blip r:embed="rId2" cstate="print"/>
          <a:srcRect t="12747"/>
          <a:stretch>
            <a:fillRect/>
          </a:stretch>
        </p:blipFill>
        <p:spPr>
          <a:xfrm>
            <a:off x="215900" y="2861310"/>
            <a:ext cx="3477895" cy="20231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13355" y="1537970"/>
            <a:ext cx="228917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临高神农大丰办公楼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(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美的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MDV4+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系列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)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57825" y="2936240"/>
            <a:ext cx="307276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海洋与渔业服务中心办公楼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(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美的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MDVX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系列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)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93795" y="3688715"/>
            <a:ext cx="23475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用友（三亚）产业园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（美的</a:t>
            </a: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MDVS</a:t>
            </a: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系列）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00" y="784860"/>
            <a:ext cx="2411095" cy="199707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dirty="0">
                <a:latin typeface="微软雅黑 Light" panose="020B0502040204020203" pitchFamily="34" charset="-122"/>
                <a:sym typeface="+mn-ea"/>
              </a:rPr>
              <a:t>临高神农大丰办公楼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5"/>
          <p:cNvSpPr/>
          <p:nvPr/>
        </p:nvSpPr>
        <p:spPr>
          <a:xfrm>
            <a:off x="215900" y="783590"/>
            <a:ext cx="3942080" cy="20300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临高高产优质广适杂交水稻种子产业化一期工程--综合楼，建筑面积2313.85平方米，共五层。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空调系统采用美的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MDV4+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系列直流变频多联机，分层独立设计空调系统，室内机采用遥控器独立控制，主机置于楼顶。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24155" y="2865120"/>
            <a:ext cx="3086100" cy="2081530"/>
          </a:xfrm>
          <a:prstGeom prst="flowChartMagneticDrum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000" y="808990"/>
            <a:ext cx="4256405" cy="352552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海洋与渔业服务中心办公楼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5"/>
          <p:cNvSpPr/>
          <p:nvPr/>
        </p:nvSpPr>
        <p:spPr>
          <a:xfrm>
            <a:off x="215900" y="783590"/>
            <a:ext cx="6050915" cy="203009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</a:rPr>
              <a:t>海南省海洋与渔业服务中心大楼，设置有多功能厅、大堂、活动室、办公、会议及实验室等。建筑面积20761.38平方米，主体14层，建筑高度：55.2m。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    空调系统采用美的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MDVX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系列直流变频多联机，分层独立设计空调系统，分层设置独立新风系统，室内机采用遥控器独立控制，主机置于楼顶。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3" name="图片 2" descr="海口海洋渔业厅"/>
          <p:cNvPicPr>
            <a:picLocks noChangeAspect="1"/>
          </p:cNvPicPr>
          <p:nvPr/>
        </p:nvPicPr>
        <p:blipFill>
          <a:blip r:embed="rId1" cstate="print"/>
          <a:srcRect l="1393" t="24432" r="2402" b="32716"/>
          <a:stretch>
            <a:fillRect/>
          </a:stretch>
        </p:blipFill>
        <p:spPr>
          <a:xfrm>
            <a:off x="287655" y="2564130"/>
            <a:ext cx="3775075" cy="237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110" y="783590"/>
            <a:ext cx="2360295" cy="2670175"/>
          </a:xfrm>
          <a:prstGeom prst="flowChartAlternateProcess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3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用友（三亚）产业园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00"/>
          <p:cNvPicPr>
            <a:picLocks noChangeAspect="1"/>
          </p:cNvPicPr>
          <p:nvPr/>
        </p:nvPicPr>
        <p:blipFill>
          <a:blip r:embed="rId1" cstate="print"/>
          <a:srcRect t="12747"/>
          <a:stretch>
            <a:fillRect/>
          </a:stretch>
        </p:blipFill>
        <p:spPr>
          <a:xfrm>
            <a:off x="4218940" y="783590"/>
            <a:ext cx="4482465" cy="2607310"/>
          </a:xfrm>
          <a:prstGeom prst="rect">
            <a:avLst/>
          </a:prstGeom>
        </p:spPr>
      </p:pic>
      <p:sp>
        <p:nvSpPr>
          <p:cNvPr id="4" name="Rectangle 15"/>
          <p:cNvSpPr/>
          <p:nvPr/>
        </p:nvSpPr>
        <p:spPr>
          <a:xfrm>
            <a:off x="215900" y="783590"/>
            <a:ext cx="3942080" cy="1383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</a:rPr>
              <a:t>    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用友（三亚）产业园项目，位于三亚市崖州城湾创意产业园区，项目占地面积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48068.69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平方米，建筑面积为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91051.42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平方米。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1#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、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4#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楼为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8-9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层办公楼，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2#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楼为</a:t>
            </a:r>
            <a:r>
              <a:rPr lang="en-US" altLang="zh-CN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10</a:t>
            </a:r>
            <a:r>
              <a:rPr lang="zh-CN" altLang="en-US" sz="140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层宿舍。</a:t>
            </a:r>
            <a:endParaRPr lang="zh-CN" altLang="en-US" sz="1400">
              <a:solidFill>
                <a:srgbClr val="000000"/>
              </a:solidFill>
              <a:latin typeface="微软雅黑 Light" panose="020B0502040204020203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00" y="2378710"/>
            <a:ext cx="2715895" cy="2567940"/>
          </a:xfrm>
          <a:prstGeom prst="round2Diag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2931795" y="3390900"/>
            <a:ext cx="5968365" cy="13836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    1#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楼空调使用面积</a:t>
            </a: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7843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平方米，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空调系统采用美的</a:t>
            </a: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MDVS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  <a:sym typeface="+mn-ea"/>
              </a:rPr>
              <a:t>系列直流变频多联机，分层独立设计空调系统，室内机采用遥控器独立控制，主机置于楼顶。</a:t>
            </a:r>
            <a:endParaRPr lang="zh-CN" altLang="en-US" sz="1400" dirty="0">
              <a:solidFill>
                <a:srgbClr val="000000"/>
              </a:solidFill>
              <a:latin typeface="微软雅黑 Light" panose="020B0502040204020203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    已获得</a:t>
            </a: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“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二星级绿色建筑评价标识</a:t>
            </a:r>
            <a:r>
              <a:rPr lang="en-US" altLang="zh-CN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”</a:t>
            </a:r>
            <a:r>
              <a:rPr lang="zh-CN" altLang="en-US" sz="1400" dirty="0">
                <a:solidFill>
                  <a:srgbClr val="000000"/>
                </a:solidFill>
                <a:latin typeface="微软雅黑 Light" panose="020B0502040204020203" pitchFamily="34" charset="-122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医院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"/>
          <p:cNvSpPr txBox="1"/>
          <p:nvPr/>
        </p:nvSpPr>
        <p:spPr>
          <a:xfrm>
            <a:off x="971600" y="4515966"/>
            <a:ext cx="1676400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三亚妇幼保健院</a:t>
            </a:r>
            <a:endParaRPr lang="zh-CN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6588224" y="379588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</a:rPr>
              <a:t>琼海东部医院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21" name="图片 20" descr="0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843557"/>
            <a:ext cx="2910167" cy="1866763"/>
          </a:xfrm>
          <a:prstGeom prst="round2Diag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4355976" y="1491630"/>
            <a:ext cx="1440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琼中人民医院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3" name="图片 22" descr="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71550"/>
            <a:ext cx="2701905" cy="3672408"/>
          </a:xfrm>
          <a:prstGeom prst="roundRect">
            <a:avLst/>
          </a:prstGeom>
        </p:spPr>
      </p:pic>
      <p:pic>
        <p:nvPicPr>
          <p:cNvPr id="26" name="图片 25" descr="0902外观0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905417"/>
            <a:ext cx="3096344" cy="1970989"/>
          </a:xfrm>
          <a:prstGeom prst="flowChartAlternateProcess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771550"/>
            <a:ext cx="8784976" cy="3816424"/>
          </a:xfrm>
          <a:prstGeom prst="rect">
            <a:avLst/>
          </a:prstGeom>
          <a:solidFill>
            <a:schemeClr val="tx1">
              <a:lumMod val="65000"/>
              <a:lumOff val="35000"/>
              <a:alpha val="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公司业绩</a:t>
            </a:r>
            <a:r>
              <a:rPr lang="en-US" altLang="zh-CN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——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药厂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076056" y="1563638"/>
            <a:ext cx="3923928" cy="3012618"/>
            <a:chOff x="5076056" y="1563638"/>
            <a:chExt cx="3923928" cy="3012618"/>
          </a:xfrm>
        </p:grpSpPr>
        <p:pic>
          <p:nvPicPr>
            <p:cNvPr id="21" name="图片 20" descr="0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6056" y="2067694"/>
              <a:ext cx="3923928" cy="2508562"/>
            </a:xfrm>
            <a:prstGeom prst="rect">
              <a:avLst/>
            </a:prstGeom>
          </p:spPr>
        </p:pic>
        <p:sp>
          <p:nvSpPr>
            <p:cNvPr id="22" name="TextBox 7"/>
            <p:cNvSpPr txBox="1"/>
            <p:nvPr/>
          </p:nvSpPr>
          <p:spPr>
            <a:xfrm>
              <a:off x="6300192" y="1563638"/>
              <a:ext cx="2232248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sym typeface="+mn-ea"/>
                </a:rPr>
                <a:t>海口利能康泰制药厂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3528" y="771550"/>
            <a:ext cx="4376118" cy="3401747"/>
            <a:chOff x="323528" y="771550"/>
            <a:chExt cx="4376118" cy="3401747"/>
          </a:xfrm>
        </p:grpSpPr>
        <p:sp>
          <p:nvSpPr>
            <p:cNvPr id="18" name="TextBox 7"/>
            <p:cNvSpPr txBox="1"/>
            <p:nvPr/>
          </p:nvSpPr>
          <p:spPr>
            <a:xfrm>
              <a:off x="1763688" y="3795886"/>
              <a:ext cx="1800200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sym typeface="+mn-ea"/>
                </a:rPr>
                <a:t>海口三风友药厂</a:t>
              </a:r>
              <a:endPara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endParaRPr>
            </a:p>
          </p:txBody>
        </p:sp>
        <p:pic>
          <p:nvPicPr>
            <p:cNvPr id="26" name="图片 25" descr="0902外观0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771550"/>
              <a:ext cx="4376118" cy="2808312"/>
            </a:xfrm>
            <a:prstGeom prst="flowChartAlternateProcess">
              <a:avLst/>
            </a:prstGeom>
          </p:spPr>
        </p:pic>
      </p:grp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1521054" y="-1"/>
            <a:ext cx="4783658" cy="3152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68" y="0"/>
                </a:lnTo>
                <a:lnTo>
                  <a:pt x="0" y="10422"/>
                </a:lnTo>
                <a:lnTo>
                  <a:pt x="7366" y="21600"/>
                </a:lnTo>
                <a:lnTo>
                  <a:pt x="2160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Shape 244"/>
          <p:cNvSpPr/>
          <p:nvPr/>
        </p:nvSpPr>
        <p:spPr>
          <a:xfrm flipH="1">
            <a:off x="0" y="1"/>
            <a:ext cx="2755730" cy="137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5053656" y="2432654"/>
            <a:ext cx="159893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 b="1">
                <a:latin typeface="方正兰亭黑简体"/>
                <a:ea typeface="方正兰亭黑简体"/>
                <a:cs typeface="方正兰亭黑简体"/>
                <a:sym typeface="方正兰亭黑简体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kumimoji="0" 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公司简介</a:t>
            </a:r>
            <a:endParaRPr kumimoji="0" lang="zh-C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5053656" y="1901738"/>
            <a:ext cx="129667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Part 01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5114317" y="3033662"/>
            <a:ext cx="648001" cy="162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文本框 12"/>
          <p:cNvSpPr txBox="1"/>
          <p:nvPr/>
        </p:nvSpPr>
        <p:spPr>
          <a:xfrm>
            <a:off x="287655" y="234950"/>
            <a:ext cx="356362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sym typeface="+mn-ea"/>
              </a:rPr>
              <a:t>财务数据</a:t>
            </a:r>
            <a:endParaRPr lang="zh-CN" alt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图表 12"/>
          <p:cNvGraphicFramePr/>
          <p:nvPr/>
        </p:nvGraphicFramePr>
        <p:xfrm>
          <a:off x="467544" y="915566"/>
          <a:ext cx="763284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newsflash/>
      </p:transition>
    </mc:Choice>
    <mc:Fallback>
      <p:transition spd="slow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63093_143627077163_2_看图王"/>
          <p:cNvPicPr>
            <a:picLocks noChangeAspect="1"/>
          </p:cNvPicPr>
          <p:nvPr/>
        </p:nvPicPr>
        <p:blipFill>
          <a:blip r:embed="rId1" cstate="print"/>
          <a:srcRect l="53" t="20221" r="483" b="6706"/>
          <a:stretch>
            <a:fillRect/>
          </a:stretch>
        </p:blipFill>
        <p:spPr>
          <a:xfrm>
            <a:off x="-1905" y="-8255"/>
            <a:ext cx="9147810" cy="269113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89114">
            <a:off x="10167580" y="2295228"/>
            <a:ext cx="2243683" cy="198568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48385" y="2938780"/>
            <a:ext cx="71539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海口总公司地址：海口市龙昆南路73号宜家广场9层 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三亚分公司地址：三亚市津海建材城一排61号三层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zh-CN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联  系  人：樊尊兵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联系电话：13807573380 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网址邮箱：www.hndexing.com；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邮       箱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：</a:t>
            </a: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704434883@qq.com</a:t>
            </a:r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...................</a:t>
            </a:r>
            <a:endParaRPr lang="en-US" altLang="zh-CN" sz="20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1030" y="535940"/>
            <a:ext cx="4455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前进中的德兴</a:t>
            </a:r>
            <a:endParaRPr lang="zh-CN" altLang="en-US" sz="4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44 -0.084858 C -0.128645 -0.103553 -0.214686 -0.130975 -0.301366 -0.199801 C -0.387861 -0.268939 -0.477643 -0.380651 -0.524722 -0.429318 C -0.571645 -0.477440 -0.538515 -0.444977 -0.536585 -0.442327 " pathEditMode="relative" rAng="-1117913040" ptsTypes="ffff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" y="-194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1" cstate="screen"/>
          <a:srcRect l="7205" r="2766" b="57680"/>
          <a:stretch>
            <a:fillRect/>
          </a:stretch>
        </p:blipFill>
        <p:spPr bwMode="auto">
          <a:xfrm>
            <a:off x="1343025" y="1098550"/>
            <a:ext cx="2436813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" cstate="screen"/>
          <a:srcRect l="7205" r="2766" b="57680"/>
          <a:stretch>
            <a:fillRect/>
          </a:stretch>
        </p:blipFill>
        <p:spPr bwMode="auto">
          <a:xfrm>
            <a:off x="5440363" y="1100138"/>
            <a:ext cx="2436812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screen"/>
          <a:srcRect l="7205" t="57680" r="2766"/>
          <a:stretch>
            <a:fillRect/>
          </a:stretch>
        </p:blipFill>
        <p:spPr bwMode="auto">
          <a:xfrm>
            <a:off x="5440363" y="4316413"/>
            <a:ext cx="2436812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2" cstate="screen"/>
          <a:srcRect l="7205" t="57680" r="2766"/>
          <a:stretch>
            <a:fillRect/>
          </a:stretch>
        </p:blipFill>
        <p:spPr bwMode="auto">
          <a:xfrm>
            <a:off x="1333500" y="4316413"/>
            <a:ext cx="2436813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2554288" y="673100"/>
            <a:ext cx="2316162" cy="1492250"/>
            <a:chOff x="2553997" y="673380"/>
            <a:chExt cx="2316037" cy="1492297"/>
          </a:xfrm>
        </p:grpSpPr>
        <p:grpSp>
          <p:nvGrpSpPr>
            <p:cNvPr id="9246" name="组合 2"/>
            <p:cNvGrpSpPr/>
            <p:nvPr/>
          </p:nvGrpSpPr>
          <p:grpSpPr bwMode="auto">
            <a:xfrm>
              <a:off x="2553997" y="673380"/>
              <a:ext cx="2316037" cy="1455537"/>
              <a:chOff x="2553997" y="673380"/>
              <a:chExt cx="2316037" cy="1455537"/>
            </a:xfrm>
          </p:grpSpPr>
          <p:sp>
            <p:nvSpPr>
              <p:cNvPr id="7" name="饼形 6"/>
              <p:cNvSpPr/>
              <p:nvPr/>
            </p:nvSpPr>
            <p:spPr>
              <a:xfrm rot="18000000">
                <a:off x="2509502" y="730576"/>
                <a:ext cx="1119223" cy="1030231"/>
              </a:xfrm>
              <a:prstGeom prst="pie">
                <a:avLst>
                  <a:gd name="adj1" fmla="val 14391128"/>
                  <a:gd name="adj2" fmla="val 16989792"/>
                </a:avLst>
              </a:prstGeom>
              <a:solidFill>
                <a:srgbClr val="064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右箭头 4"/>
              <p:cNvSpPr/>
              <p:nvPr/>
            </p:nvSpPr>
            <p:spPr>
              <a:xfrm rot="2510246">
                <a:off x="2627018" y="673380"/>
                <a:ext cx="2243016" cy="1455784"/>
              </a:xfrm>
              <a:custGeom>
                <a:avLst/>
                <a:gdLst>
                  <a:gd name="connsiteX0" fmla="*/ 0 w 1475967"/>
                  <a:gd name="connsiteY0" fmla="*/ 363884 h 1455537"/>
                  <a:gd name="connsiteX1" fmla="*/ 748199 w 1475967"/>
                  <a:gd name="connsiteY1" fmla="*/ 363884 h 1455537"/>
                  <a:gd name="connsiteX2" fmla="*/ 748199 w 1475967"/>
                  <a:gd name="connsiteY2" fmla="*/ 0 h 1455537"/>
                  <a:gd name="connsiteX3" fmla="*/ 1475967 w 1475967"/>
                  <a:gd name="connsiteY3" fmla="*/ 727769 h 1455537"/>
                  <a:gd name="connsiteX4" fmla="*/ 748199 w 1475967"/>
                  <a:gd name="connsiteY4" fmla="*/ 1455537 h 1455537"/>
                  <a:gd name="connsiteX5" fmla="*/ 748199 w 1475967"/>
                  <a:gd name="connsiteY5" fmla="*/ 1091653 h 1455537"/>
                  <a:gd name="connsiteX6" fmla="*/ 0 w 1475967"/>
                  <a:gd name="connsiteY6" fmla="*/ 1091653 h 1455537"/>
                  <a:gd name="connsiteX7" fmla="*/ 0 w 1475967"/>
                  <a:gd name="connsiteY7" fmla="*/ 363884 h 1455537"/>
                  <a:gd name="connsiteX0-1" fmla="*/ 762655 w 2238622"/>
                  <a:gd name="connsiteY0-2" fmla="*/ 363884 h 1455537"/>
                  <a:gd name="connsiteX1-3" fmla="*/ 1510854 w 2238622"/>
                  <a:gd name="connsiteY1-4" fmla="*/ 363884 h 1455537"/>
                  <a:gd name="connsiteX2-5" fmla="*/ 1510854 w 2238622"/>
                  <a:gd name="connsiteY2-6" fmla="*/ 0 h 1455537"/>
                  <a:gd name="connsiteX3-7" fmla="*/ 2238622 w 2238622"/>
                  <a:gd name="connsiteY3-8" fmla="*/ 727769 h 1455537"/>
                  <a:gd name="connsiteX4-9" fmla="*/ 1510854 w 2238622"/>
                  <a:gd name="connsiteY4-10" fmla="*/ 1455537 h 1455537"/>
                  <a:gd name="connsiteX5-11" fmla="*/ 1510854 w 2238622"/>
                  <a:gd name="connsiteY5-12" fmla="*/ 1091653 h 1455537"/>
                  <a:gd name="connsiteX6-13" fmla="*/ 0 w 2238622"/>
                  <a:gd name="connsiteY6-14" fmla="*/ 1058508 h 1455537"/>
                  <a:gd name="connsiteX7-15" fmla="*/ 762655 w 2238622"/>
                  <a:gd name="connsiteY7-16" fmla="*/ 363884 h 1455537"/>
                  <a:gd name="connsiteX0-17" fmla="*/ 767420 w 2243387"/>
                  <a:gd name="connsiteY0-18" fmla="*/ 363884 h 1455537"/>
                  <a:gd name="connsiteX1-19" fmla="*/ 1515619 w 2243387"/>
                  <a:gd name="connsiteY1-20" fmla="*/ 363884 h 1455537"/>
                  <a:gd name="connsiteX2-21" fmla="*/ 1515619 w 2243387"/>
                  <a:gd name="connsiteY2-22" fmla="*/ 0 h 1455537"/>
                  <a:gd name="connsiteX3-23" fmla="*/ 2243387 w 2243387"/>
                  <a:gd name="connsiteY3-24" fmla="*/ 727769 h 1455537"/>
                  <a:gd name="connsiteX4-25" fmla="*/ 1515619 w 2243387"/>
                  <a:gd name="connsiteY4-26" fmla="*/ 1455537 h 1455537"/>
                  <a:gd name="connsiteX5-27" fmla="*/ 1515619 w 2243387"/>
                  <a:gd name="connsiteY5-28" fmla="*/ 1091653 h 1455537"/>
                  <a:gd name="connsiteX6-29" fmla="*/ 0 w 2243387"/>
                  <a:gd name="connsiteY6-30" fmla="*/ 1053186 h 1455537"/>
                  <a:gd name="connsiteX7-31" fmla="*/ 767420 w 2243387"/>
                  <a:gd name="connsiteY7-32" fmla="*/ 363884 h 14555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243387" h="1455537">
                    <a:moveTo>
                      <a:pt x="767420" y="363884"/>
                    </a:moveTo>
                    <a:lnTo>
                      <a:pt x="1515619" y="363884"/>
                    </a:lnTo>
                    <a:lnTo>
                      <a:pt x="1515619" y="0"/>
                    </a:lnTo>
                    <a:lnTo>
                      <a:pt x="2243387" y="727769"/>
                    </a:lnTo>
                    <a:lnTo>
                      <a:pt x="1515619" y="1455537"/>
                    </a:lnTo>
                    <a:lnTo>
                      <a:pt x="1515619" y="1091653"/>
                    </a:lnTo>
                    <a:lnTo>
                      <a:pt x="0" y="1053186"/>
                    </a:lnTo>
                    <a:lnTo>
                      <a:pt x="767420" y="363884"/>
                    </a:lnTo>
                    <a:close/>
                  </a:path>
                </a:pathLst>
              </a:custGeom>
              <a:solidFill>
                <a:srgbClr val="064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>
              <a:off x="2881004" y="898812"/>
              <a:ext cx="1336603" cy="12668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 bwMode="auto">
          <a:xfrm>
            <a:off x="4340225" y="673100"/>
            <a:ext cx="2316163" cy="1492250"/>
            <a:chOff x="4340240" y="673380"/>
            <a:chExt cx="2316030" cy="1492297"/>
          </a:xfrm>
        </p:grpSpPr>
        <p:sp>
          <p:nvSpPr>
            <p:cNvPr id="11" name="饼形 10"/>
            <p:cNvSpPr/>
            <p:nvPr/>
          </p:nvSpPr>
          <p:spPr>
            <a:xfrm rot="3600000" flipH="1">
              <a:off x="5581544" y="730578"/>
              <a:ext cx="1119223" cy="1030229"/>
            </a:xfrm>
            <a:prstGeom prst="pie">
              <a:avLst>
                <a:gd name="adj1" fmla="val 14391128"/>
                <a:gd name="adj2" fmla="val 16989792"/>
              </a:avLst>
            </a:prstGeom>
            <a:solidFill>
              <a:srgbClr val="085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右箭头 4"/>
            <p:cNvSpPr/>
            <p:nvPr/>
          </p:nvSpPr>
          <p:spPr>
            <a:xfrm rot="19089754" flipH="1">
              <a:off x="4340240" y="673380"/>
              <a:ext cx="2243009" cy="1455784"/>
            </a:xfrm>
            <a:custGeom>
              <a:avLst/>
              <a:gdLst>
                <a:gd name="connsiteX0" fmla="*/ 0 w 1475967"/>
                <a:gd name="connsiteY0" fmla="*/ 363884 h 1455537"/>
                <a:gd name="connsiteX1" fmla="*/ 748199 w 1475967"/>
                <a:gd name="connsiteY1" fmla="*/ 363884 h 1455537"/>
                <a:gd name="connsiteX2" fmla="*/ 748199 w 1475967"/>
                <a:gd name="connsiteY2" fmla="*/ 0 h 1455537"/>
                <a:gd name="connsiteX3" fmla="*/ 1475967 w 1475967"/>
                <a:gd name="connsiteY3" fmla="*/ 727769 h 1455537"/>
                <a:gd name="connsiteX4" fmla="*/ 748199 w 1475967"/>
                <a:gd name="connsiteY4" fmla="*/ 1455537 h 1455537"/>
                <a:gd name="connsiteX5" fmla="*/ 748199 w 1475967"/>
                <a:gd name="connsiteY5" fmla="*/ 1091653 h 1455537"/>
                <a:gd name="connsiteX6" fmla="*/ 0 w 1475967"/>
                <a:gd name="connsiteY6" fmla="*/ 1091653 h 1455537"/>
                <a:gd name="connsiteX7" fmla="*/ 0 w 1475967"/>
                <a:gd name="connsiteY7" fmla="*/ 363884 h 1455537"/>
                <a:gd name="connsiteX0-1" fmla="*/ 762655 w 2238622"/>
                <a:gd name="connsiteY0-2" fmla="*/ 363884 h 1455537"/>
                <a:gd name="connsiteX1-3" fmla="*/ 1510854 w 2238622"/>
                <a:gd name="connsiteY1-4" fmla="*/ 363884 h 1455537"/>
                <a:gd name="connsiteX2-5" fmla="*/ 1510854 w 2238622"/>
                <a:gd name="connsiteY2-6" fmla="*/ 0 h 1455537"/>
                <a:gd name="connsiteX3-7" fmla="*/ 2238622 w 2238622"/>
                <a:gd name="connsiteY3-8" fmla="*/ 727769 h 1455537"/>
                <a:gd name="connsiteX4-9" fmla="*/ 1510854 w 2238622"/>
                <a:gd name="connsiteY4-10" fmla="*/ 1455537 h 1455537"/>
                <a:gd name="connsiteX5-11" fmla="*/ 1510854 w 2238622"/>
                <a:gd name="connsiteY5-12" fmla="*/ 1091653 h 1455537"/>
                <a:gd name="connsiteX6-13" fmla="*/ 0 w 2238622"/>
                <a:gd name="connsiteY6-14" fmla="*/ 1058508 h 1455537"/>
                <a:gd name="connsiteX7-15" fmla="*/ 762655 w 2238622"/>
                <a:gd name="connsiteY7-16" fmla="*/ 363884 h 1455537"/>
                <a:gd name="connsiteX0-17" fmla="*/ 767420 w 2243387"/>
                <a:gd name="connsiteY0-18" fmla="*/ 363884 h 1455537"/>
                <a:gd name="connsiteX1-19" fmla="*/ 1515619 w 2243387"/>
                <a:gd name="connsiteY1-20" fmla="*/ 363884 h 1455537"/>
                <a:gd name="connsiteX2-21" fmla="*/ 1515619 w 2243387"/>
                <a:gd name="connsiteY2-22" fmla="*/ 0 h 1455537"/>
                <a:gd name="connsiteX3-23" fmla="*/ 2243387 w 2243387"/>
                <a:gd name="connsiteY3-24" fmla="*/ 727769 h 1455537"/>
                <a:gd name="connsiteX4-25" fmla="*/ 1515619 w 2243387"/>
                <a:gd name="connsiteY4-26" fmla="*/ 1455537 h 1455537"/>
                <a:gd name="connsiteX5-27" fmla="*/ 1515619 w 2243387"/>
                <a:gd name="connsiteY5-28" fmla="*/ 1091653 h 1455537"/>
                <a:gd name="connsiteX6-29" fmla="*/ 0 w 2243387"/>
                <a:gd name="connsiteY6-30" fmla="*/ 1053186 h 1455537"/>
                <a:gd name="connsiteX7-31" fmla="*/ 767420 w 2243387"/>
                <a:gd name="connsiteY7-32" fmla="*/ 363884 h 14555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243387" h="1455537">
                  <a:moveTo>
                    <a:pt x="767420" y="363884"/>
                  </a:moveTo>
                  <a:lnTo>
                    <a:pt x="1515619" y="363884"/>
                  </a:lnTo>
                  <a:lnTo>
                    <a:pt x="1515619" y="0"/>
                  </a:lnTo>
                  <a:lnTo>
                    <a:pt x="2243387" y="727769"/>
                  </a:lnTo>
                  <a:lnTo>
                    <a:pt x="1515619" y="1455537"/>
                  </a:lnTo>
                  <a:lnTo>
                    <a:pt x="1515619" y="1091653"/>
                  </a:lnTo>
                  <a:lnTo>
                    <a:pt x="0" y="1053186"/>
                  </a:lnTo>
                  <a:lnTo>
                    <a:pt x="767420" y="363884"/>
                  </a:lnTo>
                  <a:close/>
                </a:path>
              </a:pathLst>
            </a:custGeom>
            <a:solidFill>
              <a:srgbClr val="085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cxnSp>
          <p:nvCxnSpPr>
            <p:cNvPr id="25" name="直接连接符 24"/>
            <p:cNvCxnSpPr/>
            <p:nvPr/>
          </p:nvCxnSpPr>
          <p:spPr>
            <a:xfrm flipH="1">
              <a:off x="4968854" y="898812"/>
              <a:ext cx="1336598" cy="12668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 bwMode="auto">
          <a:xfrm>
            <a:off x="2554288" y="3406775"/>
            <a:ext cx="2316162" cy="1482725"/>
            <a:chOff x="2553997" y="3407351"/>
            <a:chExt cx="2316037" cy="1482079"/>
          </a:xfrm>
        </p:grpSpPr>
        <p:sp>
          <p:nvSpPr>
            <p:cNvPr id="14" name="饼形 13"/>
            <p:cNvSpPr/>
            <p:nvPr/>
          </p:nvSpPr>
          <p:spPr>
            <a:xfrm rot="3600000" flipV="1">
              <a:off x="2509763" y="3802270"/>
              <a:ext cx="1118699" cy="1030231"/>
            </a:xfrm>
            <a:prstGeom prst="pie">
              <a:avLst>
                <a:gd name="adj1" fmla="val 14391128"/>
                <a:gd name="adj2" fmla="val 16989792"/>
              </a:avLst>
            </a:prstGeom>
            <a:solidFill>
              <a:srgbClr val="074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右箭头 4"/>
            <p:cNvSpPr/>
            <p:nvPr/>
          </p:nvSpPr>
          <p:spPr>
            <a:xfrm rot="19089754" flipV="1">
              <a:off x="2627018" y="3434327"/>
              <a:ext cx="2243016" cy="1455103"/>
            </a:xfrm>
            <a:custGeom>
              <a:avLst/>
              <a:gdLst>
                <a:gd name="connsiteX0" fmla="*/ 0 w 1475967"/>
                <a:gd name="connsiteY0" fmla="*/ 363884 h 1455537"/>
                <a:gd name="connsiteX1" fmla="*/ 748199 w 1475967"/>
                <a:gd name="connsiteY1" fmla="*/ 363884 h 1455537"/>
                <a:gd name="connsiteX2" fmla="*/ 748199 w 1475967"/>
                <a:gd name="connsiteY2" fmla="*/ 0 h 1455537"/>
                <a:gd name="connsiteX3" fmla="*/ 1475967 w 1475967"/>
                <a:gd name="connsiteY3" fmla="*/ 727769 h 1455537"/>
                <a:gd name="connsiteX4" fmla="*/ 748199 w 1475967"/>
                <a:gd name="connsiteY4" fmla="*/ 1455537 h 1455537"/>
                <a:gd name="connsiteX5" fmla="*/ 748199 w 1475967"/>
                <a:gd name="connsiteY5" fmla="*/ 1091653 h 1455537"/>
                <a:gd name="connsiteX6" fmla="*/ 0 w 1475967"/>
                <a:gd name="connsiteY6" fmla="*/ 1091653 h 1455537"/>
                <a:gd name="connsiteX7" fmla="*/ 0 w 1475967"/>
                <a:gd name="connsiteY7" fmla="*/ 363884 h 1455537"/>
                <a:gd name="connsiteX0-1" fmla="*/ 762655 w 2238622"/>
                <a:gd name="connsiteY0-2" fmla="*/ 363884 h 1455537"/>
                <a:gd name="connsiteX1-3" fmla="*/ 1510854 w 2238622"/>
                <a:gd name="connsiteY1-4" fmla="*/ 363884 h 1455537"/>
                <a:gd name="connsiteX2-5" fmla="*/ 1510854 w 2238622"/>
                <a:gd name="connsiteY2-6" fmla="*/ 0 h 1455537"/>
                <a:gd name="connsiteX3-7" fmla="*/ 2238622 w 2238622"/>
                <a:gd name="connsiteY3-8" fmla="*/ 727769 h 1455537"/>
                <a:gd name="connsiteX4-9" fmla="*/ 1510854 w 2238622"/>
                <a:gd name="connsiteY4-10" fmla="*/ 1455537 h 1455537"/>
                <a:gd name="connsiteX5-11" fmla="*/ 1510854 w 2238622"/>
                <a:gd name="connsiteY5-12" fmla="*/ 1091653 h 1455537"/>
                <a:gd name="connsiteX6-13" fmla="*/ 0 w 2238622"/>
                <a:gd name="connsiteY6-14" fmla="*/ 1058508 h 1455537"/>
                <a:gd name="connsiteX7-15" fmla="*/ 762655 w 2238622"/>
                <a:gd name="connsiteY7-16" fmla="*/ 363884 h 1455537"/>
                <a:gd name="connsiteX0-17" fmla="*/ 767420 w 2243387"/>
                <a:gd name="connsiteY0-18" fmla="*/ 363884 h 1455537"/>
                <a:gd name="connsiteX1-19" fmla="*/ 1515619 w 2243387"/>
                <a:gd name="connsiteY1-20" fmla="*/ 363884 h 1455537"/>
                <a:gd name="connsiteX2-21" fmla="*/ 1515619 w 2243387"/>
                <a:gd name="connsiteY2-22" fmla="*/ 0 h 1455537"/>
                <a:gd name="connsiteX3-23" fmla="*/ 2243387 w 2243387"/>
                <a:gd name="connsiteY3-24" fmla="*/ 727769 h 1455537"/>
                <a:gd name="connsiteX4-25" fmla="*/ 1515619 w 2243387"/>
                <a:gd name="connsiteY4-26" fmla="*/ 1455537 h 1455537"/>
                <a:gd name="connsiteX5-27" fmla="*/ 1515619 w 2243387"/>
                <a:gd name="connsiteY5-28" fmla="*/ 1091653 h 1455537"/>
                <a:gd name="connsiteX6-29" fmla="*/ 0 w 2243387"/>
                <a:gd name="connsiteY6-30" fmla="*/ 1053186 h 1455537"/>
                <a:gd name="connsiteX7-31" fmla="*/ 767420 w 2243387"/>
                <a:gd name="connsiteY7-32" fmla="*/ 363884 h 14555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243387" h="1455537">
                  <a:moveTo>
                    <a:pt x="767420" y="363884"/>
                  </a:moveTo>
                  <a:lnTo>
                    <a:pt x="1515619" y="363884"/>
                  </a:lnTo>
                  <a:lnTo>
                    <a:pt x="1515619" y="0"/>
                  </a:lnTo>
                  <a:lnTo>
                    <a:pt x="2243387" y="727769"/>
                  </a:lnTo>
                  <a:lnTo>
                    <a:pt x="1515619" y="1455537"/>
                  </a:lnTo>
                  <a:lnTo>
                    <a:pt x="1515619" y="1091653"/>
                  </a:lnTo>
                  <a:lnTo>
                    <a:pt x="0" y="1053186"/>
                  </a:lnTo>
                  <a:lnTo>
                    <a:pt x="767420" y="363884"/>
                  </a:lnTo>
                  <a:close/>
                </a:path>
              </a:pathLst>
            </a:custGeom>
            <a:solidFill>
              <a:srgbClr val="074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2881004" y="3407351"/>
              <a:ext cx="1336603" cy="126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 bwMode="auto">
          <a:xfrm>
            <a:off x="4340225" y="3406775"/>
            <a:ext cx="2316163" cy="1482725"/>
            <a:chOff x="4340240" y="3407351"/>
            <a:chExt cx="2316030" cy="1482079"/>
          </a:xfrm>
        </p:grpSpPr>
        <p:sp>
          <p:nvSpPr>
            <p:cNvPr id="17" name="饼形 16"/>
            <p:cNvSpPr/>
            <p:nvPr/>
          </p:nvSpPr>
          <p:spPr>
            <a:xfrm rot="18000000" flipH="1" flipV="1">
              <a:off x="5581805" y="3802272"/>
              <a:ext cx="1118699" cy="1030229"/>
            </a:xfrm>
            <a:prstGeom prst="pie">
              <a:avLst>
                <a:gd name="adj1" fmla="val 14391128"/>
                <a:gd name="adj2" fmla="val 16989792"/>
              </a:avLst>
            </a:prstGeom>
            <a:solidFill>
              <a:srgbClr val="064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6" name="右箭头 4"/>
            <p:cNvSpPr/>
            <p:nvPr/>
          </p:nvSpPr>
          <p:spPr>
            <a:xfrm rot="2510246" flipH="1" flipV="1">
              <a:off x="4340240" y="3434327"/>
              <a:ext cx="2243009" cy="1455103"/>
            </a:xfrm>
            <a:custGeom>
              <a:avLst/>
              <a:gdLst>
                <a:gd name="connsiteX0" fmla="*/ 0 w 1475967"/>
                <a:gd name="connsiteY0" fmla="*/ 363884 h 1455537"/>
                <a:gd name="connsiteX1" fmla="*/ 748199 w 1475967"/>
                <a:gd name="connsiteY1" fmla="*/ 363884 h 1455537"/>
                <a:gd name="connsiteX2" fmla="*/ 748199 w 1475967"/>
                <a:gd name="connsiteY2" fmla="*/ 0 h 1455537"/>
                <a:gd name="connsiteX3" fmla="*/ 1475967 w 1475967"/>
                <a:gd name="connsiteY3" fmla="*/ 727769 h 1455537"/>
                <a:gd name="connsiteX4" fmla="*/ 748199 w 1475967"/>
                <a:gd name="connsiteY4" fmla="*/ 1455537 h 1455537"/>
                <a:gd name="connsiteX5" fmla="*/ 748199 w 1475967"/>
                <a:gd name="connsiteY5" fmla="*/ 1091653 h 1455537"/>
                <a:gd name="connsiteX6" fmla="*/ 0 w 1475967"/>
                <a:gd name="connsiteY6" fmla="*/ 1091653 h 1455537"/>
                <a:gd name="connsiteX7" fmla="*/ 0 w 1475967"/>
                <a:gd name="connsiteY7" fmla="*/ 363884 h 1455537"/>
                <a:gd name="connsiteX0-1" fmla="*/ 762655 w 2238622"/>
                <a:gd name="connsiteY0-2" fmla="*/ 363884 h 1455537"/>
                <a:gd name="connsiteX1-3" fmla="*/ 1510854 w 2238622"/>
                <a:gd name="connsiteY1-4" fmla="*/ 363884 h 1455537"/>
                <a:gd name="connsiteX2-5" fmla="*/ 1510854 w 2238622"/>
                <a:gd name="connsiteY2-6" fmla="*/ 0 h 1455537"/>
                <a:gd name="connsiteX3-7" fmla="*/ 2238622 w 2238622"/>
                <a:gd name="connsiteY3-8" fmla="*/ 727769 h 1455537"/>
                <a:gd name="connsiteX4-9" fmla="*/ 1510854 w 2238622"/>
                <a:gd name="connsiteY4-10" fmla="*/ 1455537 h 1455537"/>
                <a:gd name="connsiteX5-11" fmla="*/ 1510854 w 2238622"/>
                <a:gd name="connsiteY5-12" fmla="*/ 1091653 h 1455537"/>
                <a:gd name="connsiteX6-13" fmla="*/ 0 w 2238622"/>
                <a:gd name="connsiteY6-14" fmla="*/ 1058508 h 1455537"/>
                <a:gd name="connsiteX7-15" fmla="*/ 762655 w 2238622"/>
                <a:gd name="connsiteY7-16" fmla="*/ 363884 h 1455537"/>
                <a:gd name="connsiteX0-17" fmla="*/ 767420 w 2243387"/>
                <a:gd name="connsiteY0-18" fmla="*/ 363884 h 1455537"/>
                <a:gd name="connsiteX1-19" fmla="*/ 1515619 w 2243387"/>
                <a:gd name="connsiteY1-20" fmla="*/ 363884 h 1455537"/>
                <a:gd name="connsiteX2-21" fmla="*/ 1515619 w 2243387"/>
                <a:gd name="connsiteY2-22" fmla="*/ 0 h 1455537"/>
                <a:gd name="connsiteX3-23" fmla="*/ 2243387 w 2243387"/>
                <a:gd name="connsiteY3-24" fmla="*/ 727769 h 1455537"/>
                <a:gd name="connsiteX4-25" fmla="*/ 1515619 w 2243387"/>
                <a:gd name="connsiteY4-26" fmla="*/ 1455537 h 1455537"/>
                <a:gd name="connsiteX5-27" fmla="*/ 1515619 w 2243387"/>
                <a:gd name="connsiteY5-28" fmla="*/ 1091653 h 1455537"/>
                <a:gd name="connsiteX6-29" fmla="*/ 0 w 2243387"/>
                <a:gd name="connsiteY6-30" fmla="*/ 1053186 h 1455537"/>
                <a:gd name="connsiteX7-31" fmla="*/ 767420 w 2243387"/>
                <a:gd name="connsiteY7-32" fmla="*/ 363884 h 14555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243387" h="1455537">
                  <a:moveTo>
                    <a:pt x="767420" y="363884"/>
                  </a:moveTo>
                  <a:lnTo>
                    <a:pt x="1515619" y="363884"/>
                  </a:lnTo>
                  <a:lnTo>
                    <a:pt x="1515619" y="0"/>
                  </a:lnTo>
                  <a:lnTo>
                    <a:pt x="2243387" y="727769"/>
                  </a:lnTo>
                  <a:lnTo>
                    <a:pt x="1515619" y="1455537"/>
                  </a:lnTo>
                  <a:lnTo>
                    <a:pt x="1515619" y="1091653"/>
                  </a:lnTo>
                  <a:lnTo>
                    <a:pt x="0" y="1053186"/>
                  </a:lnTo>
                  <a:lnTo>
                    <a:pt x="767420" y="363884"/>
                  </a:lnTo>
                  <a:close/>
                </a:path>
              </a:pathLst>
            </a:custGeom>
            <a:solidFill>
              <a:srgbClr val="0641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cxnSp>
          <p:nvCxnSpPr>
            <p:cNvPr id="27" name="直接连接符 26"/>
            <p:cNvCxnSpPr/>
            <p:nvPr/>
          </p:nvCxnSpPr>
          <p:spPr>
            <a:xfrm flipH="1" flipV="1">
              <a:off x="4968854" y="3407351"/>
              <a:ext cx="1336598" cy="126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964464" y="2513013"/>
            <a:ext cx="140716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/>
            <a:r>
              <a:rPr lang="zh-CN" altLang="en-US" sz="2400" b="1" dirty="0"/>
              <a:t>海南德兴</a:t>
            </a:r>
            <a:endParaRPr lang="zh-CN" altLang="en-US" sz="2400" b="1" dirty="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930265" y="1247775"/>
            <a:ext cx="290957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微软雅黑 Light" panose="020B0502040204020203" pitchFamily="34" charset="-122"/>
              </a:rPr>
              <a:t>    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</a:rPr>
              <a:t>总公司设在海口市龙昆南路宜家广场9层，三亚公司位于三亚市津海建材城一排61号三层，机电设备公司注册资金2160万，节能科技公司注册资金588万，安装公司注册资金100万。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5946140" y="3053715"/>
            <a:ext cx="289369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微软雅黑 Light" panose="020B0502040204020203" pitchFamily="34" charset="-122"/>
              </a:rPr>
              <a:t>    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</a:rPr>
              <a:t>公司为“美的中央空调”指定海南总代理，也是 “大金”、“日立”、“特灵”、“麦克维尔”等中央空调设备的特约经销商。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295275" y="1247775"/>
            <a:ext cx="306705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200" dirty="0">
                <a:latin typeface="微软雅黑 Light" panose="020B0502040204020203" pitchFamily="34" charset="-122"/>
              </a:rPr>
              <a:t>    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</a:rPr>
              <a:t>德兴企业由海南德兴制冷安装工程有限公司（成立于2004年），海南德兴机电设备工程有限公司（成立于2010年），海南德星节能科技有限公司（成立于2017年）组成。是近13年海南业界工程质量口碑载道的企业之一。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295275" y="3053715"/>
            <a:ext cx="308356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200" dirty="0">
                <a:latin typeface="微软雅黑 Light" panose="020B0502040204020203" pitchFamily="34" charset="-122"/>
              </a:rPr>
              <a:t>    </a:t>
            </a:r>
            <a:r>
              <a:rPr lang="zh-CN" altLang="en-US" sz="1200" dirty="0">
                <a:latin typeface="楷体" panose="02010609060101010101" charset="-122"/>
                <a:ea typeface="楷体" panose="02010609060101010101" charset="-122"/>
              </a:rPr>
              <a:t>公司有机电专业安装叁级资质，中央空调设备安装、维修、商用制冷中央空调设备安装维修贰级资质。</a:t>
            </a:r>
            <a:endParaRPr lang="zh-CN" altLang="en-US" sz="1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8"/>
          <p:cNvSpPr txBox="1"/>
          <p:nvPr/>
        </p:nvSpPr>
        <p:spPr>
          <a:xfrm>
            <a:off x="29527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公司简介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8"/>
          <p:cNvSpPr txBox="1"/>
          <p:nvPr/>
        </p:nvSpPr>
        <p:spPr>
          <a:xfrm>
            <a:off x="29527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+mn-lt"/>
                <a:sym typeface="宋体" panose="02010600030101010101" pitchFamily="2" charset="-122"/>
              </a:rPr>
              <a:t>公司经营理念</a:t>
            </a:r>
            <a:endParaRPr lang="zh-CN" altLang="en-US" sz="1800" b="1" dirty="0">
              <a:solidFill>
                <a:schemeClr val="tx1"/>
              </a:solidFill>
              <a:latin typeface="+mn-lt"/>
              <a:sym typeface="宋体" panose="02010600030101010101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15900" y="900430"/>
            <a:ext cx="4955540" cy="31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质量第一、用户至上         </a:t>
            </a:r>
            <a:endParaRPr lang="zh-CN" altLang="en-US" sz="1400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  <a:p>
            <a:pPr>
              <a:lnSpc>
                <a:spcPts val="3500"/>
              </a:lnSpc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      作为一家专业性安装施工企业，以“科技为本、诚信为根、自强不息、创造完美”为企业理念；严格实行科学化、规范化管理，建立了一套完整、合理的质量管理、售后服务体系，切实做到“质量第一、用户至上”。公司本着“诚信经营”的原则，以其“优质的产品、实在的价格、过硬的技术、周到的服务”赢得了商家和消费者的广泛赞誉。</a:t>
            </a:r>
            <a:endParaRPr lang="zh-CN" altLang="en-US" sz="14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3" name="图片 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4" b="-32"/>
          <a:stretch>
            <a:fillRect/>
          </a:stretch>
        </p:blipFill>
        <p:spPr bwMode="auto">
          <a:xfrm>
            <a:off x="5590652" y="806878"/>
            <a:ext cx="3111016" cy="19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/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1521054" y="-1"/>
            <a:ext cx="4783658" cy="3152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68" y="0"/>
                </a:lnTo>
                <a:lnTo>
                  <a:pt x="0" y="10422"/>
                </a:lnTo>
                <a:lnTo>
                  <a:pt x="7366" y="21600"/>
                </a:lnTo>
                <a:lnTo>
                  <a:pt x="2160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Shape 244"/>
          <p:cNvSpPr/>
          <p:nvPr/>
        </p:nvSpPr>
        <p:spPr>
          <a:xfrm flipH="1">
            <a:off x="0" y="1"/>
            <a:ext cx="2755730" cy="137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5053656" y="2432654"/>
            <a:ext cx="159893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 b="1">
                <a:latin typeface="方正兰亭黑简体"/>
                <a:ea typeface="方正兰亭黑简体"/>
                <a:cs typeface="方正兰亭黑简体"/>
                <a:sym typeface="方正兰亭黑简体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kumimoji="0" 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公司资质</a:t>
            </a:r>
            <a:endParaRPr kumimoji="0" lang="zh-CN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5053656" y="1901738"/>
            <a:ext cx="1296670" cy="553085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Part 0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5114317" y="3033662"/>
            <a:ext cx="648001" cy="162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79554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8"/>
          <p:cNvSpPr txBox="1"/>
          <p:nvPr/>
        </p:nvSpPr>
        <p:spPr>
          <a:xfrm>
            <a:off x="29527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营业执照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4.海南德兴制冷营业执照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4536" t="4845" r="8258" b="2530"/>
          <a:stretch>
            <a:fillRect/>
          </a:stretch>
        </p:blipFill>
        <p:spPr>
          <a:xfrm>
            <a:off x="3347720" y="805815"/>
            <a:ext cx="2799715" cy="37560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60996" y="465138"/>
            <a:ext cx="1749569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机电设备公司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2010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55465" y="445135"/>
            <a:ext cx="1557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制冷安装公司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2004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60231" y="451068"/>
            <a:ext cx="1872208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节能科技公司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2017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3.德兴机电营业执照（2023年新原版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1570"/>
            <a:ext cx="3426460" cy="3007360"/>
          </a:xfrm>
          <a:prstGeom prst="rect">
            <a:avLst/>
          </a:prstGeom>
        </p:spPr>
      </p:pic>
      <p:pic>
        <p:nvPicPr>
          <p:cNvPr id="7" name="图片 6" descr="海南德星节能科技有限公司营业执照（副本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843280"/>
            <a:ext cx="2914650" cy="37064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8"/>
          <p:cNvSpPr txBox="1"/>
          <p:nvPr/>
        </p:nvSpPr>
        <p:spPr>
          <a:xfrm>
            <a:off x="29527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资质证书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4.建筑业企业资质证书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2395" y="720725"/>
            <a:ext cx="2834640" cy="4007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64665" y="445135"/>
            <a:ext cx="12249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专业承包资质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9815" y="445135"/>
            <a:ext cx="12249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安全生产许可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76490" y="445135"/>
            <a:ext cx="122491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安装维修资质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6.安装维修（制冷空调）A类Ⅲ级、D类Ⅱ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80" y="720725"/>
            <a:ext cx="2806700" cy="3914775"/>
          </a:xfrm>
          <a:prstGeom prst="rect">
            <a:avLst/>
          </a:prstGeom>
        </p:spPr>
      </p:pic>
      <p:pic>
        <p:nvPicPr>
          <p:cNvPr id="9" name="图片 8" descr="5.安全生产许可证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0" y="720090"/>
            <a:ext cx="3407410" cy="39909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>
            <a:spLocks noChangeAspect="1"/>
          </p:cNvSpPr>
          <p:nvPr/>
        </p:nvSpPr>
        <p:spPr>
          <a:xfrm>
            <a:off x="215900" y="234950"/>
            <a:ext cx="71438" cy="433388"/>
          </a:xfrm>
          <a:prstGeom prst="rect">
            <a:avLst/>
          </a:prstGeom>
          <a:solidFill>
            <a:srgbClr val="06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9" name="文本框 28"/>
          <p:cNvSpPr txBox="1"/>
          <p:nvPr/>
        </p:nvSpPr>
        <p:spPr>
          <a:xfrm>
            <a:off x="295275" y="234633"/>
            <a:ext cx="28178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资质证书</a:t>
            </a:r>
            <a:endParaRPr lang="zh-CN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23838" y="720725"/>
            <a:ext cx="847725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64665" y="260350"/>
            <a:ext cx="12249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环境管理体系认证证书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1445" y="260350"/>
            <a:ext cx="15443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职业健康安全管理体系认证证书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80250" y="260350"/>
            <a:ext cx="12249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</a:rPr>
              <a:t>质量管理体系认证证书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884368" y="4587974"/>
            <a:ext cx="1259632" cy="3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7.环境管理体系认证证书2022-2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699135"/>
            <a:ext cx="2912110" cy="4274185"/>
          </a:xfrm>
          <a:prstGeom prst="rect">
            <a:avLst/>
          </a:prstGeom>
        </p:spPr>
      </p:pic>
      <p:pic>
        <p:nvPicPr>
          <p:cNvPr id="4" name="图片 3" descr="8.职业健康安全管理体系认证证书2022-20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20" y="699135"/>
            <a:ext cx="3061335" cy="4236720"/>
          </a:xfrm>
          <a:prstGeom prst="rect">
            <a:avLst/>
          </a:prstGeom>
        </p:spPr>
      </p:pic>
      <p:pic>
        <p:nvPicPr>
          <p:cNvPr id="5" name="图片 4" descr="9.质量管理体系认证证书2022-2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20" y="699135"/>
            <a:ext cx="2900680" cy="4236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2.xml><?xml version="1.0" encoding="utf-8"?>
<p:tagLst xmlns:p="http://schemas.openxmlformats.org/presentationml/2006/main">
  <p:tag name="MH_LIBRARY" val="GRAPHIC"/>
  <p:tag name="KSO_WM_TEMPLATE_CATEGORY" val="single"/>
  <p:tag name="KSO_WM_SLIDE_ENTRY_ID" val="133"/>
</p:tagLst>
</file>

<file path=ppt/tags/tag3.xml><?xml version="1.0" encoding="utf-8"?>
<p:tagLst xmlns:p="http://schemas.openxmlformats.org/presentationml/2006/main">
  <p:tag name="KSO_WM_TEMPLATE_CATEGORY" val="single"/>
  <p:tag name="KSO_WM_SLIDE_ENTRY_ID" val="133"/>
</p:tagLst>
</file>

<file path=ppt/tags/tag4.xml><?xml version="1.0" encoding="utf-8"?>
<p:tagLst xmlns:p="http://schemas.openxmlformats.org/presentationml/2006/main">
  <p:tag name="KSO_WM_TEMPLATE_CATEGORY" val="single"/>
  <p:tag name="KSO_WM_SLIDE_ENTRY_ID" val="133"/>
</p:tagLst>
</file>

<file path=ppt/tags/tag5.xml><?xml version="1.0" encoding="utf-8"?>
<p:tagLst xmlns:p="http://schemas.openxmlformats.org/presentationml/2006/main">
  <p:tag name="KSO_WM_UNIT_PLACING_PICTURE_USER_VIEWPORT" val="{&quot;height&quot;:6444,&quot;width&quot;:4409}"/>
</p:tagLst>
</file>

<file path=ppt/tags/tag6.xml><?xml version="1.0" encoding="utf-8"?>
<p:tagLst xmlns:p="http://schemas.openxmlformats.org/presentationml/2006/main">
  <p:tag name="KSO_WM_TEMPLATE_CATEGORY" val="single"/>
  <p:tag name="KSO_WM_SLIDE_ENTRY_ID" val="133"/>
</p:tagLst>
</file>

<file path=ppt/tags/tag7.xml><?xml version="1.0" encoding="utf-8"?>
<p:tagLst xmlns:p="http://schemas.openxmlformats.org/presentationml/2006/main">
  <p:tag name="KSO_WPP_MARK_KEY" val="c033e1c4-7b62-4081-8557-1e86b40f0cb6"/>
  <p:tag name="COMMONDATA" val="eyJoZGlkIjoiNjU0NzVkZmYzZWM2ZTE3ZGI0ZWEzMzFmNDZlODc1Mjg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0070C0"/>
      </a:hlink>
      <a:folHlink>
        <a:srgbClr val="00B0F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563C1"/>
      </a:accent1>
      <a:accent2>
        <a:srgbClr val="7F7F7F"/>
      </a:accent2>
      <a:accent3>
        <a:srgbClr val="03376C"/>
      </a:accent3>
      <a:accent4>
        <a:srgbClr val="474747"/>
      </a:accent4>
      <a:accent5>
        <a:srgbClr val="022B53"/>
      </a:accent5>
      <a:accent6>
        <a:srgbClr val="37373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2952</Words>
  <Application>WPS 演示</Application>
  <PresentationFormat>全屏显示(16:9)</PresentationFormat>
  <Paragraphs>219</Paragraphs>
  <Slides>31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微软雅黑 Light</vt:lpstr>
      <vt:lpstr>Arial</vt:lpstr>
      <vt:lpstr>Calibri</vt:lpstr>
      <vt:lpstr>Impact</vt:lpstr>
      <vt:lpstr>微软雅黑</vt:lpstr>
      <vt:lpstr>方正兰亭黑简体</vt:lpstr>
      <vt:lpstr>黑体</vt:lpstr>
      <vt:lpstr>楷体</vt:lpstr>
      <vt:lpstr>华文中宋</vt:lpstr>
      <vt:lpstr>Arial Unicode MS</vt:lpstr>
      <vt:lpstr>Gill Sans</vt:lpstr>
      <vt:lpstr>Segoe Print</vt:lpstr>
      <vt:lpstr>Calibri</vt:lpstr>
      <vt:lpstr>Wingdings</vt:lpstr>
      <vt:lpstr>Calibri Light</vt:lpstr>
      <vt:lpstr>Helvetica</vt:lpstr>
      <vt:lpstr>Office 主题</vt:lpstr>
      <vt:lpstr>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524</cp:revision>
  <dcterms:created xsi:type="dcterms:W3CDTF">2014-08-05T03:44:00Z</dcterms:created>
  <dcterms:modified xsi:type="dcterms:W3CDTF">2023-03-17T02:43:15Z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CCD10B847DCC446DAA6CDDB9D34785A1</vt:lpwstr>
  </property>
</Properties>
</file>